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89" r:id="rId9"/>
    <p:sldId id="273" r:id="rId10"/>
    <p:sldId id="284" r:id="rId11"/>
    <p:sldId id="286" r:id="rId12"/>
    <p:sldId id="287" r:id="rId13"/>
    <p:sldId id="288" r:id="rId14"/>
    <p:sldId id="278" r:id="rId15"/>
    <p:sldId id="283" r:id="rId16"/>
    <p:sldId id="282" r:id="rId17"/>
    <p:sldId id="281" r:id="rId18"/>
    <p:sldId id="290" r:id="rId19"/>
    <p:sldId id="296" r:id="rId20"/>
    <p:sldId id="297" r:id="rId21"/>
    <p:sldId id="295" r:id="rId22"/>
    <p:sldId id="291" r:id="rId23"/>
    <p:sldId id="293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A917-1A9B-4DFC-8B11-69EE004F73E0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6B24-587D-41D3-90EE-645D28DE6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2A83-EF83-4974-8EEC-32D76039595B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6A42-53CE-41F5-9177-715A08DFC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D750-6F7F-4F67-B150-4C72A070965A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544F-EBCC-4B9D-91F6-3835EB620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3ACC5-71F4-43A9-9949-AEBD18346FF1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26C2-52D3-45F6-9C04-6EBCE20A4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0540-CE66-44A0-BC16-C6A826BB81D0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BBF9-9A5E-424D-9130-B20B59856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22D7-290B-4D0A-919B-60BABD7C1659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9F73-B630-46B5-BFD6-4ADC5A8AA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5C327-35DF-4EFB-A8DC-F12145399849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AEF9-0712-4CB0-8ABB-7032C8128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B623-870E-4446-9BFB-10CF8A48E930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7148-28D6-48D2-849F-FA1BC0304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FBE8-9070-4355-969E-E6D4D1A129A0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5046-7C9B-4073-9011-10C863F99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1052-2511-4896-80F9-3EE04037263E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6947-E69E-4CBE-920B-207D6BF42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964-0187-4C3D-9773-195A8C138D57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A3F-78D1-41C9-A266-918C0AEC9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61AAD-29F3-48C6-88ED-8233821EDBA4}" type="datetimeFigureOut">
              <a:rPr lang="en-US"/>
              <a:pPr>
                <a:defRPr/>
              </a:pPr>
              <a:t>6/8/2014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4953D-8B2C-4BAE-9F71-4C97927A9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Fundamental Electronic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This is a quick review, or possibly a brief tutorial, depending on your background.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Pull UP &amp; Pull DOWN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Pull up and pull down is really not a difficult concept, but necessary.</a:t>
            </a:r>
          </a:p>
          <a:p>
            <a:endParaRPr lang="en-US" smtClean="0"/>
          </a:p>
          <a:p>
            <a:r>
              <a:rPr lang="en-US" smtClean="0"/>
              <a:t>Lets imagine an input pin on a digital IC. </a:t>
            </a:r>
          </a:p>
          <a:p>
            <a:pPr lvl="1"/>
            <a:r>
              <a:rPr lang="en-US" smtClean="0"/>
              <a:t>If it is at 5V the IC registers it as a High. </a:t>
            </a:r>
          </a:p>
          <a:p>
            <a:pPr lvl="1"/>
            <a:r>
              <a:rPr lang="en-US" smtClean="0"/>
              <a:t>If it is at 0V it registers it as a low.</a:t>
            </a:r>
          </a:p>
          <a:p>
            <a:r>
              <a:rPr lang="en-US" smtClean="0"/>
              <a:t>Simple enough.</a:t>
            </a:r>
          </a:p>
          <a:p>
            <a:endParaRPr lang="en-US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5" y="4324350"/>
            <a:ext cx="180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629400" cy="6477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Sometimes the pins on an integrated circuit can act like an antenna.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Stray RF energy from appliances such as lighting, blenders, vacuum cleaners or cell phones a block away may induce a stray voltage on IC pins.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may cause the chip to see the pin as a high when it is really suppose to be a low.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 even the other way around, seeing it as a low when it should be seeing a high.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447800"/>
            <a:ext cx="1524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657600"/>
            <a:ext cx="18002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00600"/>
            <a:ext cx="1676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391400" cy="6858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easily corrected.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the pin should normally be in a low state and only go high when another part of the circuit applies 5V to it, then you can install a high value resistor (10,000 Ohms or more) that ties the pin to ground.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resistor bleeds off any stray (small) voltages preventing the pin from looking like it is in a high state when it should be in a low one.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resistor does not affect the normal operation of the pin because it is a high value resistor.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When 5V is applied, there is not enough current flowing through the resistor to cause any problems.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called a pull-down circuit.</a:t>
            </a:r>
            <a:endParaRPr lang="en-US" dirty="0"/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3200400"/>
          </a:xfrm>
        </p:spPr>
        <p:txBody>
          <a:bodyPr/>
          <a:lstStyle/>
          <a:p>
            <a:r>
              <a:rPr lang="en-US" smtClean="0"/>
              <a:t>A Pull-up circuit does the same thing, but the High value resistor is connected the Vcc, or other form of voltage source, and holds the pin in a high state, but due to low current from the high value resistor being used it is easily taken to a low state.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743200"/>
            <a:ext cx="3895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algn="l"/>
            <a:r>
              <a:rPr lang="en-US" smtClean="0"/>
              <a:t>Solderless Breadboard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Also referred to as a prototype board, protoboard, plugboard or simply breadboard.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a construction base for electronic circuits.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Because the solderless breadboard does not require soldering, it is reusable, and thus can be used for temporary prototypes and experimenting with circuit design more easily.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73" y="0"/>
            <a:ext cx="342732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438400"/>
            <a:ext cx="9036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227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0"/>
            <a:ext cx="2266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holes in the board are interconnected to each other allowing components to be attached to one hole and linking it to other holes.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don’t know how to use a solderless breadboard, then get with the teacher to be shown how, nothing can substitute experience, and they really are simple devices that are easily grasped.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next slide shows a diagram of the interconnections inside of a typical solderless Breadboard.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Solderless Breadboard interconnections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238999" cy="504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Solderless Breadboard </a:t>
            </a:r>
            <a:r>
              <a:rPr lang="en-US" dirty="0" smtClean="0"/>
              <a:t>flipped over and with the back removed so you can see the interconnections</a:t>
            </a: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93159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Solderless Breadboard interconnections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 dirty="0" smtClean="0"/>
              <a:t>Notice how there is a gap between the upper and the lower terminal strips.</a:t>
            </a:r>
          </a:p>
          <a:p>
            <a:endParaRPr lang="en-US" sz="2800" dirty="0" smtClean="0"/>
          </a:p>
          <a:p>
            <a:r>
              <a:rPr lang="en-US" sz="2800" dirty="0" smtClean="0"/>
              <a:t>This gap is sort of a valley that has its width set to accommodate the standard width of integrated circuits, or Microchips as they are also called.</a:t>
            </a:r>
          </a:p>
          <a:p>
            <a:endParaRPr lang="en-US" sz="2800" dirty="0" smtClean="0"/>
          </a:p>
          <a:p>
            <a:r>
              <a:rPr lang="en-US" sz="2800" dirty="0" smtClean="0"/>
              <a:t>This way a Duel Inline Pin microchip (DIP) may be inserted across the valley and allow for 4 tie points per pin on the chip.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8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Fundamental Electronic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important to understand a couple of things.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First is the difference between a high and a low.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No, not that kind of High and low.</a:t>
            </a: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276600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a chip installed jumping the valley</a:t>
            </a:r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153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solderless breadboards are laid out in a Matrix with Rows and columns.</a:t>
            </a:r>
          </a:p>
          <a:p>
            <a:endParaRPr lang="en-US" dirty="0" smtClean="0"/>
          </a:p>
          <a:p>
            <a:r>
              <a:rPr lang="en-US" dirty="0" smtClean="0"/>
              <a:t>The rows are lettered with the top ones above the valley being columns a-e and the ones below the valley being f-j.</a:t>
            </a:r>
          </a:p>
        </p:txBody>
      </p:sp>
    </p:spTree>
    <p:extLst>
      <p:ext uri="{BB962C8B-B14F-4D97-AF65-F5344CB8AC3E}">
        <p14:creationId xmlns:p14="http://schemas.microsoft.com/office/powerpoint/2010/main" val="42034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Bars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also two bus bars above the terminal strips and two below them.</a:t>
            </a:r>
          </a:p>
          <a:p>
            <a:endParaRPr lang="en-US" dirty="0" smtClean="0"/>
          </a:p>
          <a:p>
            <a:r>
              <a:rPr lang="en-US" dirty="0" smtClean="0"/>
              <a:t>Often these bus bars are coded as blue for negative, and Red for Positive, but sometimes they are not coded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" y="0"/>
            <a:ext cx="91691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NOTE some jump wires, or some sort of small wire interconnects can be handy for use with solderless breadboards.</a:t>
            </a:r>
          </a:p>
          <a:p>
            <a:endParaRPr lang="en-US" dirty="0"/>
          </a:p>
        </p:txBody>
      </p:sp>
      <p:pic>
        <p:nvPicPr>
          <p:cNvPr id="5122" name="Picture 2" descr="C:\Users\IMET\Desktop\Parallel\IMG_20140606_001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181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about any solid core wire will work so long as it isn’t too thick.</a:t>
            </a:r>
          </a:p>
          <a:p>
            <a:endParaRPr lang="en-US" dirty="0"/>
          </a:p>
          <a:p>
            <a:r>
              <a:rPr lang="en-US" dirty="0" smtClean="0"/>
              <a:t>If the wire is too thick it will damage the breadboard.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The microprocessor has several programmable input/output pins.</a:t>
            </a:r>
          </a:p>
          <a:p>
            <a:pPr lvl="1"/>
            <a:r>
              <a:rPr lang="en-US" smtClean="0"/>
              <a:t>That is you can program them to have high or low outputs and to change outputs when you want them to.</a:t>
            </a:r>
          </a:p>
          <a:p>
            <a:endParaRPr lang="en-US" smtClean="0"/>
          </a:p>
          <a:p>
            <a:r>
              <a:rPr lang="en-US" smtClean="0"/>
              <a:t>If a pin is set to put out 5 Volts… It is said to be in a High state.</a:t>
            </a:r>
          </a:p>
          <a:p>
            <a:endParaRPr lang="en-US" smtClean="0"/>
          </a:p>
          <a:p>
            <a:r>
              <a:rPr lang="en-US" smtClean="0"/>
              <a:t>If a pin is set to 0 Volts (or ground) it is said to be in a low state.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mtClean="0"/>
              <a:t>A high pin can supply electrical current to a ground, and a low pin can sink electrical current from a source.</a:t>
            </a:r>
          </a:p>
          <a:p>
            <a:endParaRPr lang="en-US" smtClean="0"/>
          </a:p>
          <a:p>
            <a:r>
              <a:rPr lang="en-US" smtClean="0"/>
              <a:t>A high pin can act as a source, and a low pin can act as a ground.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 Emitting Diode (LED)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smtClean="0"/>
              <a:t>Lets review the LED.</a:t>
            </a:r>
          </a:p>
          <a:p>
            <a:endParaRPr lang="en-US" smtClean="0"/>
          </a:p>
          <a:p>
            <a:r>
              <a:rPr lang="en-US" smtClean="0"/>
              <a:t>It is like a check valve for electricity.</a:t>
            </a:r>
          </a:p>
          <a:p>
            <a:r>
              <a:rPr lang="en-US" smtClean="0"/>
              <a:t>It lets electrical current flow in only one direction and blocks its flow in the other direction.</a:t>
            </a:r>
          </a:p>
          <a:p>
            <a:endParaRPr lang="en-US" smtClean="0"/>
          </a:p>
          <a:p>
            <a:r>
              <a:rPr lang="en-US" smtClean="0"/>
              <a:t>When electrical current flows through it, it glows.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"/>
            <a:ext cx="58769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133975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667000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3775" y="0"/>
            <a:ext cx="1800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34000"/>
            <a:ext cx="198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810000"/>
            <a:ext cx="9191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1600200"/>
            <a:ext cx="7254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5310188"/>
            <a:ext cx="17526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538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2098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67200" y="4867275"/>
            <a:ext cx="23050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smtClean="0"/>
              <a:t>Rule of thumb.</a:t>
            </a:r>
          </a:p>
          <a:p>
            <a:pPr lvl="1"/>
            <a:r>
              <a:rPr lang="en-US" smtClean="0"/>
              <a:t>When using an LED, use a resistor of some value to limit the current.</a:t>
            </a:r>
          </a:p>
          <a:p>
            <a:r>
              <a:rPr lang="en-US" smtClean="0"/>
              <a:t>LED’s are easily damaged and if you simply put a resistor in line with them then they are protected.</a:t>
            </a:r>
          </a:p>
          <a:p>
            <a:endParaRPr lang="en-US" smtClean="0"/>
          </a:p>
          <a:p>
            <a:r>
              <a:rPr lang="en-US" smtClean="0"/>
              <a:t>For 5 Volts… A good value to start with is a 100 Ohm Resistor.</a:t>
            </a:r>
          </a:p>
          <a:p>
            <a:r>
              <a:rPr lang="en-US" smtClean="0"/>
              <a:t>If its to dim lowering the value will brighten the LED.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19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1285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486400"/>
            <a:ext cx="2466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/ Cathode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895599" y="5638800"/>
            <a:ext cx="59921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ANODE of a LED is longer than the cathode and the cathode side of the LED has a flat spot in the plastic case to identify it in the event the leads have been trimmed to the same length.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1714649"/>
            <a:ext cx="2590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An LED has two leads on it.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One is called the ANODE and connects to the Positive voltage source, and the other lead is the CATHODE.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The Cathode connects to the negative side of the voltage source.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When connected properly they will emit light.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1676400"/>
            <a:ext cx="5611164" cy="36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7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Try building this and playing with it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45370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990600" y="56388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If the LED does not light up turn polarity of the battery around.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676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Note… This is a 9V battery, not a 5V source.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So we are using a 470 Ohm resistor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1106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Fundamental Electronic Concepts</vt:lpstr>
      <vt:lpstr>Fundamental Electronic Concepts</vt:lpstr>
      <vt:lpstr>PowerPoint Presentation</vt:lpstr>
      <vt:lpstr>PowerPoint Presentation</vt:lpstr>
      <vt:lpstr>Light Emitting Diode (LED)</vt:lpstr>
      <vt:lpstr>PowerPoint Presentation</vt:lpstr>
      <vt:lpstr>PowerPoint Presentation</vt:lpstr>
      <vt:lpstr>Anode / Cathode </vt:lpstr>
      <vt:lpstr>Try building this and playing with it</vt:lpstr>
      <vt:lpstr>Pull UP &amp; Pull DOWN</vt:lpstr>
      <vt:lpstr>PowerPoint Presentation</vt:lpstr>
      <vt:lpstr>PowerPoint Presentation</vt:lpstr>
      <vt:lpstr>PowerPoint Presentation</vt:lpstr>
      <vt:lpstr>Solderless Breadboard</vt:lpstr>
      <vt:lpstr>PowerPoint Presentation</vt:lpstr>
      <vt:lpstr>PowerPoint Presentation</vt:lpstr>
      <vt:lpstr>Solderless Breadboard interconnections</vt:lpstr>
      <vt:lpstr>Solderless Breadboard flipped over and with the back removed so you can see the interconnections</vt:lpstr>
      <vt:lpstr>Solderless Breadboard interconnections</vt:lpstr>
      <vt:lpstr>Example with a chip installed jumping the valley</vt:lpstr>
      <vt:lpstr>Matrix</vt:lpstr>
      <vt:lpstr>Bus Bars</vt:lpstr>
      <vt:lpstr>PowerPoint Presentation</vt:lpstr>
      <vt:lpstr>PowerPoint Presentation</vt:lpstr>
    </vt:vector>
  </TitlesOfParts>
  <Company>South Plains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Stamp</dc:title>
  <dc:creator>Electronics</dc:creator>
  <cp:lastModifiedBy>IMET</cp:lastModifiedBy>
  <cp:revision>66</cp:revision>
  <dcterms:created xsi:type="dcterms:W3CDTF">2010-07-05T06:47:38Z</dcterms:created>
  <dcterms:modified xsi:type="dcterms:W3CDTF">2014-06-08T17:03:25Z</dcterms:modified>
</cp:coreProperties>
</file>