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sldIdLst>
    <p:sldId id="256" r:id="rId4"/>
    <p:sldId id="267" r:id="rId5"/>
    <p:sldId id="268" r:id="rId6"/>
    <p:sldId id="269" r:id="rId7"/>
    <p:sldId id="265" r:id="rId8"/>
    <p:sldId id="274" r:id="rId9"/>
    <p:sldId id="266" r:id="rId10"/>
    <p:sldId id="271" r:id="rId11"/>
    <p:sldId id="275"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9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45FD01-C387-4521-9E10-D1DCEBBB83E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128273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5FD01-C387-4521-9E10-D1DCEBBB83E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179493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5FD01-C387-4521-9E10-D1DCEBBB83E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2865564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45FD01-C387-4521-9E10-D1DCEBBB83E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3061764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45FD01-C387-4521-9E10-D1DCEBBB83E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393165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45FD01-C387-4521-9E10-D1DCEBBB83E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3273049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45FD01-C387-4521-9E10-D1DCEBBB83EB}"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1187193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45FD01-C387-4521-9E10-D1DCEBBB83EB}"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864753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45FD01-C387-4521-9E10-D1DCEBBB83EB}"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2708119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5FD01-C387-4521-9E10-D1DCEBBB83EB}"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1603577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45FD01-C387-4521-9E10-D1DCEBBB83EB}"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11391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5FD01-C387-4521-9E10-D1DCEBBB83E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188413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845FD01-C387-4521-9E10-D1DCEBBB83EB}"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3096737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45FD01-C387-4521-9E10-D1DCEBBB83E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3144667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45FD01-C387-4521-9E10-D1DCEBBB83E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D8B-8592-4F35-82AD-11CF1575AE2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43048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45FD01-C387-4521-9E10-D1DCEBBB83E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4193951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45FD01-C387-4521-9E10-D1DCEBBB83E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D8B-8592-4F35-82AD-11CF1575AE2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11977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45FD01-C387-4521-9E10-D1DCEBBB83E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1027954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45FD01-C387-4521-9E10-D1DCEBBB83E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3828179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45FD01-C387-4521-9E10-D1DCEBBB83E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2000572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45FD01-C387-4521-9E10-D1DCEBBB83E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4143457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45FD01-C387-4521-9E10-D1DCEBBB83E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778593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45FD01-C387-4521-9E10-D1DCEBBB83E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4126857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45FD01-C387-4521-9E10-D1DCEBBB83E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1219352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45FD01-C387-4521-9E10-D1DCEBBB83EB}"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3420833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45FD01-C387-4521-9E10-D1DCEBBB83EB}"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3244503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45FD01-C387-4521-9E10-D1DCEBBB83EB}"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3764194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5FD01-C387-4521-9E10-D1DCEBBB83EB}"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429386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45FD01-C387-4521-9E10-D1DCEBBB83EB}"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4276297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45FD01-C387-4521-9E10-D1DCEBBB83EB}"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35709290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45FD01-C387-4521-9E10-D1DCEBBB83E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14001004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45FD01-C387-4521-9E10-D1DCEBBB83E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147970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45FD01-C387-4521-9E10-D1DCEBBB83EB}"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171337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45FD01-C387-4521-9E10-D1DCEBBB83EB}"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1153317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45FD01-C387-4521-9E10-D1DCEBBB83EB}"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328816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5FD01-C387-4521-9E10-D1DCEBBB83EB}"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341458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45FD01-C387-4521-9E10-D1DCEBBB83EB}"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254698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45FD01-C387-4521-9E10-D1DCEBBB83EB}"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D6D8B-8592-4F35-82AD-11CF1575AE27}" type="slidenum">
              <a:rPr lang="en-US" smtClean="0"/>
              <a:t>‹#›</a:t>
            </a:fld>
            <a:endParaRPr lang="en-US"/>
          </a:p>
        </p:txBody>
      </p:sp>
    </p:spTree>
    <p:extLst>
      <p:ext uri="{BB962C8B-B14F-4D97-AF65-F5344CB8AC3E}">
        <p14:creationId xmlns:p14="http://schemas.microsoft.com/office/powerpoint/2010/main" val="13439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5FD01-C387-4521-9E10-D1DCEBBB83EB}"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D6D8B-8592-4F35-82AD-11CF1575AE27}" type="slidenum">
              <a:rPr lang="en-US" smtClean="0"/>
              <a:t>‹#›</a:t>
            </a:fld>
            <a:endParaRPr lang="en-US"/>
          </a:p>
        </p:txBody>
      </p:sp>
    </p:spTree>
    <p:extLst>
      <p:ext uri="{BB962C8B-B14F-4D97-AF65-F5344CB8AC3E}">
        <p14:creationId xmlns:p14="http://schemas.microsoft.com/office/powerpoint/2010/main" val="3190509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45FD01-C387-4521-9E10-D1DCEBBB83EB}" type="datetimeFigureOut">
              <a:rPr lang="en-US" smtClean="0"/>
              <a:t>8/7/2023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DDD6D8B-8592-4F35-82AD-11CF1575AE27}" type="slidenum">
              <a:rPr lang="en-US" smtClean="0"/>
              <a:t>‹#›</a:t>
            </a:fld>
            <a:endParaRPr lang="en-US"/>
          </a:p>
        </p:txBody>
      </p:sp>
    </p:spTree>
    <p:extLst>
      <p:ext uri="{BB962C8B-B14F-4D97-AF65-F5344CB8AC3E}">
        <p14:creationId xmlns:p14="http://schemas.microsoft.com/office/powerpoint/2010/main" val="2160003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5FD01-C387-4521-9E10-D1DCEBBB83EB}"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D6D8B-8592-4F35-82AD-11CF1575AE27}" type="slidenum">
              <a:rPr lang="en-US" smtClean="0"/>
              <a:t>‹#›</a:t>
            </a:fld>
            <a:endParaRPr lang="en-US"/>
          </a:p>
        </p:txBody>
      </p:sp>
    </p:spTree>
    <p:extLst>
      <p:ext uri="{BB962C8B-B14F-4D97-AF65-F5344CB8AC3E}">
        <p14:creationId xmlns:p14="http://schemas.microsoft.com/office/powerpoint/2010/main" val="3091075040"/>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828547" cy="2181726"/>
          </a:xfrm>
        </p:spPr>
        <p:txBody>
          <a:bodyPr>
            <a:noAutofit/>
          </a:bodyPr>
          <a:lstStyle/>
          <a:p>
            <a:r>
              <a:rPr lang="en-US" sz="7200" b="1" u="sng" dirty="0" smtClean="0"/>
              <a:t>South Plains College </a:t>
            </a:r>
            <a:br>
              <a:rPr lang="en-US" sz="7200" b="1" u="sng" dirty="0" smtClean="0"/>
            </a:br>
            <a:r>
              <a:rPr lang="en-US" sz="7200" b="1" u="sng" dirty="0" smtClean="0"/>
              <a:t>Drone Technicians</a:t>
            </a:r>
            <a:endParaRPr lang="en-US" sz="7200" b="1" u="sng" dirty="0"/>
          </a:p>
        </p:txBody>
      </p:sp>
      <p:sp>
        <p:nvSpPr>
          <p:cNvPr id="3" name="Subtitle 2"/>
          <p:cNvSpPr>
            <a:spLocks noGrp="1"/>
          </p:cNvSpPr>
          <p:nvPr>
            <p:ph type="subTitle" idx="1"/>
          </p:nvPr>
        </p:nvSpPr>
        <p:spPr>
          <a:xfrm>
            <a:off x="1524000" y="2767849"/>
            <a:ext cx="9144000" cy="729330"/>
          </a:xfrm>
        </p:spPr>
        <p:txBody>
          <a:bodyPr/>
          <a:lstStyle/>
          <a:p>
            <a:r>
              <a:rPr lang="en-US" dirty="0" smtClean="0"/>
              <a:t>SUAS Pilots and Mechanics</a:t>
            </a:r>
            <a:endParaRPr lang="en-US" dirty="0"/>
          </a:p>
        </p:txBody>
      </p:sp>
      <p:pic>
        <p:nvPicPr>
          <p:cNvPr id="4" name="Picture 3"/>
          <p:cNvPicPr>
            <a:picLocks noChangeAspect="1"/>
          </p:cNvPicPr>
          <p:nvPr/>
        </p:nvPicPr>
        <p:blipFill>
          <a:blip r:embed="rId2"/>
          <a:stretch>
            <a:fillRect/>
          </a:stretch>
        </p:blipFill>
        <p:spPr>
          <a:xfrm>
            <a:off x="1169486" y="3350810"/>
            <a:ext cx="9853028" cy="3067576"/>
          </a:xfrm>
          <a:prstGeom prst="rect">
            <a:avLst/>
          </a:prstGeom>
        </p:spPr>
      </p:pic>
    </p:spTree>
    <p:extLst>
      <p:ext uri="{BB962C8B-B14F-4D97-AF65-F5344CB8AC3E}">
        <p14:creationId xmlns:p14="http://schemas.microsoft.com/office/powerpoint/2010/main" val="1178441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Subjects to be covered throughout the program.</a:t>
            </a:r>
            <a:endParaRPr lang="en-US" dirty="0"/>
          </a:p>
        </p:txBody>
      </p:sp>
      <p:sp>
        <p:nvSpPr>
          <p:cNvPr id="3" name="Content Placeholder 2"/>
          <p:cNvSpPr>
            <a:spLocks noGrp="1"/>
          </p:cNvSpPr>
          <p:nvPr>
            <p:ph idx="1"/>
          </p:nvPr>
        </p:nvSpPr>
        <p:spPr/>
        <p:txBody>
          <a:bodyPr/>
          <a:lstStyle/>
          <a:p>
            <a:pPr lvl="0"/>
            <a:r>
              <a:rPr lang="en-US" dirty="0"/>
              <a:t>Instruct and exercise “hands-on” Carbon Fiber repair techniques relative to fixed-wing and rotary-wing (UAV) aircraft</a:t>
            </a:r>
          </a:p>
          <a:p>
            <a:pPr lvl="0"/>
            <a:r>
              <a:rPr lang="en-US" dirty="0"/>
              <a:t>Instruct and exercise “hands-on” Sheet Metal repair techniques relative to fixed-wing and rotary-wing (UAV) aircraft</a:t>
            </a:r>
          </a:p>
          <a:p>
            <a:pPr lvl="0"/>
            <a:r>
              <a:rPr lang="en-US" dirty="0"/>
              <a:t>Instruct and exercise “hands-on” Plastic repair techniques relative to fixed-wing and rotary-wing (UAV) aircraft</a:t>
            </a:r>
          </a:p>
          <a:p>
            <a:pPr lvl="0"/>
            <a:r>
              <a:rPr lang="en-US" dirty="0"/>
              <a:t>Instruct and exercise power, control, and communication techniques relative to fixed-wing and rotary-wing (UAV) aircraft </a:t>
            </a:r>
          </a:p>
          <a:p>
            <a:endParaRPr lang="en-US" dirty="0"/>
          </a:p>
          <a:p>
            <a:endParaRPr lang="en-US" dirty="0"/>
          </a:p>
        </p:txBody>
      </p:sp>
    </p:spTree>
    <p:extLst>
      <p:ext uri="{BB962C8B-B14F-4D97-AF65-F5344CB8AC3E}">
        <p14:creationId xmlns:p14="http://schemas.microsoft.com/office/powerpoint/2010/main" val="4254871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89683" y="-1"/>
            <a:ext cx="5402317" cy="2463457"/>
          </a:xfrm>
          <a:prstGeom prst="rect">
            <a:avLst/>
          </a:prstGeom>
        </p:spPr>
      </p:pic>
      <p:sp>
        <p:nvSpPr>
          <p:cNvPr id="2" name="Title 1"/>
          <p:cNvSpPr>
            <a:spLocks noGrp="1"/>
          </p:cNvSpPr>
          <p:nvPr>
            <p:ph type="title"/>
          </p:nvPr>
        </p:nvSpPr>
        <p:spPr>
          <a:xfrm>
            <a:off x="1920766" y="568945"/>
            <a:ext cx="4868917" cy="1325563"/>
          </a:xfrm>
        </p:spPr>
        <p:txBody>
          <a:bodyPr>
            <a:normAutofit/>
          </a:bodyPr>
          <a:lstStyle/>
          <a:p>
            <a:r>
              <a:rPr lang="en-US" sz="6000" b="1" u="sng" dirty="0" smtClean="0"/>
              <a:t>Who we are</a:t>
            </a:r>
            <a:endParaRPr lang="en-US" sz="6000" b="1" u="sng" dirty="0"/>
          </a:p>
        </p:txBody>
      </p:sp>
      <p:sp>
        <p:nvSpPr>
          <p:cNvPr id="3" name="Content Placeholder 2"/>
          <p:cNvSpPr>
            <a:spLocks noGrp="1"/>
          </p:cNvSpPr>
          <p:nvPr>
            <p:ph idx="1"/>
          </p:nvPr>
        </p:nvSpPr>
        <p:spPr>
          <a:xfrm>
            <a:off x="838200" y="3032402"/>
            <a:ext cx="10515600" cy="3825598"/>
          </a:xfrm>
        </p:spPr>
        <p:txBody>
          <a:bodyPr>
            <a:normAutofit/>
          </a:bodyPr>
          <a:lstStyle/>
          <a:p>
            <a:r>
              <a:rPr lang="en-US" b="1" dirty="0"/>
              <a:t>South Plains College </a:t>
            </a:r>
            <a:r>
              <a:rPr lang="en-US" dirty="0"/>
              <a:t>serves the greater South Plains area of Texas </a:t>
            </a:r>
            <a:r>
              <a:rPr lang="en-US" dirty="0" smtClean="0"/>
              <a:t>	with </a:t>
            </a:r>
            <a:r>
              <a:rPr lang="en-US" dirty="0"/>
              <a:t>innovative educational programs that span the arts and </a:t>
            </a:r>
            <a:r>
              <a:rPr lang="en-US" dirty="0" smtClean="0"/>
              <a:t>sciences</a:t>
            </a:r>
            <a:r>
              <a:rPr lang="en-US" dirty="0"/>
              <a:t>, technical education, health sciences, continuing </a:t>
            </a:r>
            <a:r>
              <a:rPr lang="en-US" dirty="0" smtClean="0"/>
              <a:t>	education </a:t>
            </a:r>
            <a:r>
              <a:rPr lang="en-US" dirty="0"/>
              <a:t>and workforce development. </a:t>
            </a:r>
          </a:p>
          <a:p>
            <a:endParaRPr lang="en-US" dirty="0"/>
          </a:p>
          <a:p>
            <a:r>
              <a:rPr lang="en-US" b="1" dirty="0"/>
              <a:t>South Plains College </a:t>
            </a:r>
            <a:r>
              <a:rPr lang="en-US" b="1" dirty="0" smtClean="0"/>
              <a:t>purpose: </a:t>
            </a:r>
            <a:endParaRPr lang="en-US" b="1" dirty="0"/>
          </a:p>
          <a:p>
            <a:pPr marL="457200" lvl="1" indent="0">
              <a:buNone/>
            </a:pPr>
            <a:r>
              <a:rPr lang="en-US" dirty="0" smtClean="0"/>
              <a:t>To </a:t>
            </a:r>
            <a:r>
              <a:rPr lang="en-US" dirty="0"/>
              <a:t>provide certificate and associate degree programs in career and technical education areas that equip students </a:t>
            </a:r>
            <a:r>
              <a:rPr lang="en-US" dirty="0" smtClean="0"/>
              <a:t>with the skills</a:t>
            </a:r>
            <a:r>
              <a:rPr lang="en-US" dirty="0"/>
              <a:t>, </a:t>
            </a:r>
            <a:r>
              <a:rPr lang="en-US" dirty="0" smtClean="0"/>
              <a:t>attitudes, and aptitudes </a:t>
            </a:r>
            <a:r>
              <a:rPr lang="en-US" dirty="0"/>
              <a:t>necessary </a:t>
            </a:r>
            <a:r>
              <a:rPr lang="en-US" dirty="0" smtClean="0"/>
              <a:t>for: </a:t>
            </a:r>
          </a:p>
          <a:p>
            <a:pPr lvl="1"/>
            <a:r>
              <a:rPr lang="en-US" dirty="0" smtClean="0"/>
              <a:t>gainful employment </a:t>
            </a:r>
          </a:p>
          <a:p>
            <a:pPr lvl="1"/>
            <a:r>
              <a:rPr lang="en-US" dirty="0" smtClean="0"/>
              <a:t>professional </a:t>
            </a:r>
            <a:r>
              <a:rPr lang="en-US" dirty="0"/>
              <a:t>certification </a:t>
            </a:r>
            <a:endParaRPr lang="en-US" dirty="0" smtClean="0"/>
          </a:p>
          <a:p>
            <a:pPr lvl="1"/>
            <a:r>
              <a:rPr lang="en-US" dirty="0" smtClean="0"/>
              <a:t>or advanced </a:t>
            </a:r>
            <a:r>
              <a:rPr lang="en-US" dirty="0"/>
              <a:t>study. </a:t>
            </a:r>
          </a:p>
          <a:p>
            <a:endParaRPr lang="en-US" dirty="0"/>
          </a:p>
        </p:txBody>
      </p:sp>
    </p:spTree>
    <p:extLst>
      <p:ext uri="{BB962C8B-B14F-4D97-AF65-F5344CB8AC3E}">
        <p14:creationId xmlns:p14="http://schemas.microsoft.com/office/powerpoint/2010/main" val="1442298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990" y="0"/>
            <a:ext cx="3862137" cy="1325563"/>
          </a:xfrm>
        </p:spPr>
        <p:txBody>
          <a:bodyPr>
            <a:normAutofit/>
          </a:bodyPr>
          <a:lstStyle/>
          <a:p>
            <a:r>
              <a:rPr lang="en-US" sz="6000" b="1" u="sng" dirty="0" smtClean="0"/>
              <a:t>Partnership</a:t>
            </a:r>
            <a:endParaRPr lang="en-US" sz="6000" b="1" u="sng" dirty="0"/>
          </a:p>
        </p:txBody>
      </p:sp>
      <p:sp>
        <p:nvSpPr>
          <p:cNvPr id="3" name="Content Placeholder 2"/>
          <p:cNvSpPr>
            <a:spLocks noGrp="1"/>
          </p:cNvSpPr>
          <p:nvPr>
            <p:ph idx="1"/>
          </p:nvPr>
        </p:nvSpPr>
        <p:spPr>
          <a:xfrm>
            <a:off x="288758" y="1825625"/>
            <a:ext cx="11662610" cy="4751638"/>
          </a:xfrm>
        </p:spPr>
        <p:txBody>
          <a:bodyPr>
            <a:normAutofit lnSpcReduction="10000"/>
          </a:bodyPr>
          <a:lstStyle/>
          <a:p>
            <a:r>
              <a:rPr lang="en-US" dirty="0"/>
              <a:t>South Plains College is an active partner with </a:t>
            </a:r>
            <a:r>
              <a:rPr lang="en-US" dirty="0" smtClean="0"/>
              <a:t>the </a:t>
            </a:r>
            <a:r>
              <a:rPr lang="en-US" b="1" u="sng" dirty="0" smtClean="0"/>
              <a:t>Matador </a:t>
            </a:r>
            <a:r>
              <a:rPr lang="en-US" b="1" u="sng" dirty="0"/>
              <a:t>UAS Consortium</a:t>
            </a:r>
            <a:r>
              <a:rPr lang="en-US" dirty="0"/>
              <a:t> working to provide drone technology and transportation in the healthcare </a:t>
            </a:r>
            <a:r>
              <a:rPr lang="en-US" dirty="0" smtClean="0"/>
              <a:t>industry. “Equipping a modern profession of lifesavers in organ donation and Transplantation”.</a:t>
            </a:r>
          </a:p>
          <a:p>
            <a:endParaRPr lang="en-US" dirty="0" smtClean="0"/>
          </a:p>
          <a:p>
            <a:r>
              <a:rPr lang="en-US" dirty="0" smtClean="0"/>
              <a:t>The </a:t>
            </a:r>
            <a:r>
              <a:rPr lang="en-US" dirty="0"/>
              <a:t>Matador UAS </a:t>
            </a:r>
            <a:r>
              <a:rPr lang="en-US" dirty="0" smtClean="0"/>
              <a:t>Consortium along with forthcoming drone industry, have found the ideal location: Reese </a:t>
            </a:r>
            <a:r>
              <a:rPr lang="en-US" dirty="0"/>
              <a:t>Technology </a:t>
            </a:r>
            <a:r>
              <a:rPr lang="en-US" dirty="0" smtClean="0"/>
              <a:t>Center. </a:t>
            </a:r>
          </a:p>
          <a:p>
            <a:pPr lvl="1"/>
            <a:r>
              <a:rPr lang="en-US" dirty="0" smtClean="0"/>
              <a:t>It is a former Air force Base and is uniquely situated for Drone operation and coordination of multiple long range activities.</a:t>
            </a:r>
          </a:p>
          <a:p>
            <a:r>
              <a:rPr lang="en-US" dirty="0" smtClean="0"/>
              <a:t>Furthermore; South Plains College maintains a campus at Reese where we will have the opportunity to expose our students to the realities of Live Drone missions.</a:t>
            </a:r>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6300035" y="257968"/>
            <a:ext cx="4019550" cy="809625"/>
          </a:xfrm>
          <a:prstGeom prst="rect">
            <a:avLst/>
          </a:prstGeom>
        </p:spPr>
      </p:pic>
    </p:spTree>
    <p:extLst>
      <p:ext uri="{BB962C8B-B14F-4D97-AF65-F5344CB8AC3E}">
        <p14:creationId xmlns:p14="http://schemas.microsoft.com/office/powerpoint/2010/main" val="2378728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7567" y="4470400"/>
            <a:ext cx="4194433" cy="2387600"/>
          </a:xfrm>
          <a:prstGeom prst="rect">
            <a:avLst/>
          </a:prstGeom>
        </p:spPr>
      </p:pic>
      <p:sp>
        <p:nvSpPr>
          <p:cNvPr id="2" name="Title 1"/>
          <p:cNvSpPr>
            <a:spLocks noGrp="1"/>
          </p:cNvSpPr>
          <p:nvPr>
            <p:ph type="title"/>
          </p:nvPr>
        </p:nvSpPr>
        <p:spPr>
          <a:xfrm>
            <a:off x="0" y="0"/>
            <a:ext cx="12192000" cy="1690688"/>
          </a:xfrm>
        </p:spPr>
        <p:txBody>
          <a:bodyPr>
            <a:normAutofit/>
          </a:bodyPr>
          <a:lstStyle/>
          <a:p>
            <a:r>
              <a:rPr lang="en-US" b="1" dirty="0"/>
              <a:t>SPC is stepping up to the challenge of training future drone pilots and repair technicians. </a:t>
            </a:r>
          </a:p>
        </p:txBody>
      </p:sp>
      <p:sp>
        <p:nvSpPr>
          <p:cNvPr id="3" name="Content Placeholder 2"/>
          <p:cNvSpPr>
            <a:spLocks noGrp="1"/>
          </p:cNvSpPr>
          <p:nvPr>
            <p:ph idx="1"/>
          </p:nvPr>
        </p:nvSpPr>
        <p:spPr>
          <a:xfrm>
            <a:off x="0" y="1790700"/>
            <a:ext cx="8394700" cy="5067300"/>
          </a:xfrm>
        </p:spPr>
        <p:txBody>
          <a:bodyPr>
            <a:normAutofit/>
          </a:bodyPr>
          <a:lstStyle/>
          <a:p>
            <a:r>
              <a:rPr lang="en-US" dirty="0"/>
              <a:t>As an active Matador UAS Consortium partner, South Plains College role is to provide associate of applied science degree graduates with Federal Aviation Administration (FAA) Part 107 Remote Pilot Certification and knowledge/skills in drone diagnostic and repair. </a:t>
            </a:r>
          </a:p>
          <a:p>
            <a:endParaRPr lang="en-US" dirty="0"/>
          </a:p>
          <a:p>
            <a:r>
              <a:rPr lang="en-US" dirty="0"/>
              <a:t>Therefore, starting fall 2023 South Plains College has revised the Industrial Manufacturing/Emerging Technologies curriculum to </a:t>
            </a:r>
            <a:r>
              <a:rPr lang="en-US" dirty="0" smtClean="0"/>
              <a:t>include: </a:t>
            </a:r>
          </a:p>
          <a:p>
            <a:pPr lvl="1"/>
            <a:r>
              <a:rPr lang="en-US" dirty="0" smtClean="0"/>
              <a:t>AIRP </a:t>
            </a:r>
            <a:r>
              <a:rPr lang="en-US" dirty="0"/>
              <a:t>1108 Drone Pilot Test Preparation, and </a:t>
            </a:r>
            <a:endParaRPr lang="en-US" dirty="0" smtClean="0"/>
          </a:p>
          <a:p>
            <a:pPr lvl="1"/>
            <a:r>
              <a:rPr lang="en-US" dirty="0"/>
              <a:t>AERM 2233 Drone Assembly and </a:t>
            </a:r>
            <a:r>
              <a:rPr lang="en-US" dirty="0" smtClean="0"/>
              <a:t>Rigging.</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1377" y="845344"/>
            <a:ext cx="2295845" cy="2553056"/>
          </a:xfrm>
          <a:prstGeom prst="rect">
            <a:avLst/>
          </a:prstGeom>
        </p:spPr>
      </p:pic>
    </p:spTree>
    <p:extLst>
      <p:ext uri="{BB962C8B-B14F-4D97-AF65-F5344CB8AC3E}">
        <p14:creationId xmlns:p14="http://schemas.microsoft.com/office/powerpoint/2010/main" val="2392884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35900" y="177800"/>
            <a:ext cx="4356100" cy="4356100"/>
          </a:xfrm>
          <a:prstGeom prst="rect">
            <a:avLst/>
          </a:prstGeom>
        </p:spPr>
      </p:pic>
      <p:pic>
        <p:nvPicPr>
          <p:cNvPr id="4" name="Picture 3"/>
          <p:cNvPicPr>
            <a:picLocks noChangeAspect="1"/>
          </p:cNvPicPr>
          <p:nvPr/>
        </p:nvPicPr>
        <p:blipFill>
          <a:blip r:embed="rId3"/>
          <a:stretch>
            <a:fillRect/>
          </a:stretch>
        </p:blipFill>
        <p:spPr>
          <a:xfrm>
            <a:off x="4671410" y="2501900"/>
            <a:ext cx="2877645" cy="2877645"/>
          </a:xfrm>
          <a:prstGeom prst="rect">
            <a:avLst/>
          </a:prstGeom>
        </p:spPr>
      </p:pic>
      <p:sp>
        <p:nvSpPr>
          <p:cNvPr id="2" name="Title 1"/>
          <p:cNvSpPr>
            <a:spLocks noGrp="1"/>
          </p:cNvSpPr>
          <p:nvPr>
            <p:ph type="title"/>
          </p:nvPr>
        </p:nvSpPr>
        <p:spPr/>
        <p:txBody>
          <a:bodyPr/>
          <a:lstStyle/>
          <a:p>
            <a:r>
              <a:rPr lang="en-US" dirty="0"/>
              <a:t>AIRP 1108 Drone Pilot Test Preparation </a:t>
            </a:r>
          </a:p>
        </p:txBody>
      </p:sp>
      <p:sp>
        <p:nvSpPr>
          <p:cNvPr id="3" name="Content Placeholder 2"/>
          <p:cNvSpPr>
            <a:spLocks noGrp="1"/>
          </p:cNvSpPr>
          <p:nvPr>
            <p:ph idx="1"/>
          </p:nvPr>
        </p:nvSpPr>
        <p:spPr>
          <a:xfrm>
            <a:off x="0" y="1815113"/>
            <a:ext cx="7549055" cy="4946417"/>
          </a:xfrm>
        </p:spPr>
        <p:txBody>
          <a:bodyPr>
            <a:normAutofit/>
          </a:bodyPr>
          <a:lstStyle/>
          <a:p>
            <a:pPr lvl="1"/>
            <a:r>
              <a:rPr lang="en-US" dirty="0" smtClean="0"/>
              <a:t>In this class we will prepare the students to pass the FAA Part 107 exam.</a:t>
            </a:r>
          </a:p>
          <a:p>
            <a:pPr lvl="2"/>
            <a:r>
              <a:rPr lang="en-US" dirty="0" smtClean="0"/>
              <a:t>We will cover all subject mater through class discussion, Presentations/videos and practice testing.</a:t>
            </a:r>
          </a:p>
          <a:p>
            <a:pPr lvl="1"/>
            <a:endParaRPr lang="en-US" dirty="0" smtClean="0"/>
          </a:p>
          <a:p>
            <a:pPr lvl="1"/>
            <a:endParaRPr lang="en-US" dirty="0" smtClean="0"/>
          </a:p>
          <a:p>
            <a:pPr lvl="1"/>
            <a:endParaRPr lang="en-US" dirty="0" smtClean="0"/>
          </a:p>
          <a:p>
            <a:pPr lvl="1"/>
            <a:endParaRPr lang="en-US" dirty="0"/>
          </a:p>
          <a:p>
            <a:pPr lvl="1"/>
            <a:r>
              <a:rPr lang="en-US" dirty="0" smtClean="0"/>
              <a:t>We will also teach the students on how to actually fly a drone.</a:t>
            </a:r>
          </a:p>
          <a:p>
            <a:pPr lvl="2"/>
            <a:r>
              <a:rPr lang="en-US" dirty="0" smtClean="0"/>
              <a:t>This will be done initially with small “Crash-able” drones until the students skill increases to the point they are capable of effectively controlling larger “Out-Door” capable units.</a:t>
            </a:r>
          </a:p>
          <a:p>
            <a:endParaRPr lang="en-US" dirty="0"/>
          </a:p>
          <a:p>
            <a:endParaRPr lang="en-US" dirty="0"/>
          </a:p>
        </p:txBody>
      </p:sp>
    </p:spTree>
    <p:extLst>
      <p:ext uri="{BB962C8B-B14F-4D97-AF65-F5344CB8AC3E}">
        <p14:creationId xmlns:p14="http://schemas.microsoft.com/office/powerpoint/2010/main" val="1547042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AERM 2233 Drone Assembly and Rigging </a:t>
            </a:r>
          </a:p>
        </p:txBody>
      </p:sp>
      <p:sp>
        <p:nvSpPr>
          <p:cNvPr id="3" name="Content Placeholder 2"/>
          <p:cNvSpPr>
            <a:spLocks noGrp="1"/>
          </p:cNvSpPr>
          <p:nvPr>
            <p:ph idx="1"/>
          </p:nvPr>
        </p:nvSpPr>
        <p:spPr/>
        <p:txBody>
          <a:bodyPr>
            <a:normAutofit fontScale="92500" lnSpcReduction="10000"/>
          </a:bodyPr>
          <a:lstStyle/>
          <a:p>
            <a:pPr marL="228600" lvl="1">
              <a:spcBef>
                <a:spcPts val="1000"/>
              </a:spcBef>
            </a:pPr>
            <a:r>
              <a:rPr lang="en-US" dirty="0" smtClean="0"/>
              <a:t>In </a:t>
            </a:r>
            <a:r>
              <a:rPr lang="en-US" dirty="0"/>
              <a:t>this class we will explore all Drone systems and construction techniques.</a:t>
            </a:r>
          </a:p>
          <a:p>
            <a:pPr marL="228600" lvl="1">
              <a:spcBef>
                <a:spcPts val="1000"/>
              </a:spcBef>
            </a:pPr>
            <a:endParaRPr lang="en-US" dirty="0" smtClean="0"/>
          </a:p>
          <a:p>
            <a:pPr marL="228600" lvl="1">
              <a:spcBef>
                <a:spcPts val="1000"/>
              </a:spcBef>
            </a:pPr>
            <a:r>
              <a:rPr lang="en-US" dirty="0" smtClean="0"/>
              <a:t>We </a:t>
            </a:r>
            <a:r>
              <a:rPr lang="en-US" dirty="0"/>
              <a:t>will first (as a class) construct a small Pre-designed and proven drone system  giving the students a chance to learn all components and what they do. </a:t>
            </a:r>
          </a:p>
          <a:p>
            <a:pPr lvl="2"/>
            <a:endParaRPr lang="en-US" dirty="0" smtClean="0"/>
          </a:p>
          <a:p>
            <a:pPr lvl="2"/>
            <a:r>
              <a:rPr lang="en-US" dirty="0" smtClean="0"/>
              <a:t>This </a:t>
            </a:r>
            <a:r>
              <a:rPr lang="en-US" dirty="0"/>
              <a:t>will be broken up into several lesson items ranging from Motor types to selection of material for the airframe. </a:t>
            </a:r>
          </a:p>
          <a:p>
            <a:pPr lvl="2"/>
            <a:endParaRPr lang="en-US" dirty="0" smtClean="0"/>
          </a:p>
          <a:p>
            <a:pPr lvl="2"/>
            <a:r>
              <a:rPr lang="en-US" dirty="0" smtClean="0"/>
              <a:t>This </a:t>
            </a:r>
            <a:r>
              <a:rPr lang="en-US" dirty="0"/>
              <a:t>will allow us to explore options and design considerations as we construct.</a:t>
            </a:r>
          </a:p>
          <a:p>
            <a:pPr lvl="2"/>
            <a:endParaRPr lang="en-US" dirty="0" smtClean="0"/>
          </a:p>
          <a:p>
            <a:pPr lvl="2"/>
            <a:r>
              <a:rPr lang="en-US" dirty="0" smtClean="0"/>
              <a:t>Including Flight </a:t>
            </a:r>
            <a:r>
              <a:rPr lang="en-US" dirty="0"/>
              <a:t>Controller </a:t>
            </a:r>
            <a:r>
              <a:rPr lang="en-US" dirty="0" smtClean="0"/>
              <a:t>software (firmware) adjustments and tuning.</a:t>
            </a:r>
          </a:p>
          <a:p>
            <a:pPr lvl="2"/>
            <a:endParaRPr lang="en-US" dirty="0"/>
          </a:p>
          <a:p>
            <a:pPr lvl="2"/>
            <a:r>
              <a:rPr lang="en-US" dirty="0" smtClean="0"/>
              <a:t>This will lead into autonomous </a:t>
            </a:r>
            <a:r>
              <a:rPr lang="en-US" dirty="0"/>
              <a:t>drone control and Waypoint flight paths, and Drone programming</a:t>
            </a:r>
            <a:r>
              <a:rPr lang="en-US" dirty="0" smtClean="0"/>
              <a:t>.</a:t>
            </a:r>
            <a:endParaRPr lang="en-US" dirty="0"/>
          </a:p>
          <a:p>
            <a:endParaRPr lang="en-US" dirty="0"/>
          </a:p>
        </p:txBody>
      </p:sp>
    </p:spTree>
    <p:extLst>
      <p:ext uri="{BB962C8B-B14F-4D97-AF65-F5344CB8AC3E}">
        <p14:creationId xmlns:p14="http://schemas.microsoft.com/office/powerpoint/2010/main" val="1713668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24975" y="0"/>
            <a:ext cx="2867025" cy="1590675"/>
          </a:xfrm>
          <a:prstGeom prst="rect">
            <a:avLst/>
          </a:prstGeom>
        </p:spPr>
      </p:pic>
      <p:sp>
        <p:nvSpPr>
          <p:cNvPr id="3" name="Content Placeholder 2"/>
          <p:cNvSpPr>
            <a:spLocks noGrp="1"/>
          </p:cNvSpPr>
          <p:nvPr>
            <p:ph idx="1"/>
          </p:nvPr>
        </p:nvSpPr>
        <p:spPr>
          <a:xfrm>
            <a:off x="0" y="0"/>
            <a:ext cx="11353800" cy="6858000"/>
          </a:xfrm>
        </p:spPr>
        <p:txBody>
          <a:bodyPr/>
          <a:lstStyle/>
          <a:p>
            <a:pPr lvl="1"/>
            <a:endParaRPr lang="en-US" dirty="0"/>
          </a:p>
          <a:p>
            <a:pPr lvl="1"/>
            <a:endParaRPr lang="en-US" dirty="0"/>
          </a:p>
          <a:p>
            <a:pPr lvl="1"/>
            <a:r>
              <a:rPr lang="en-US" dirty="0" smtClean="0"/>
              <a:t>Construction of a Large (50lb) drone.</a:t>
            </a:r>
          </a:p>
          <a:p>
            <a:pPr lvl="2"/>
            <a:endParaRPr lang="en-US" dirty="0" smtClean="0"/>
          </a:p>
          <a:p>
            <a:pPr lvl="2"/>
            <a:r>
              <a:rPr lang="en-US" dirty="0" smtClean="0"/>
              <a:t>This Drone will incorporate Fiberglass, Carbon Fiber, Plastic, 3-D printing and sheet metal construction.</a:t>
            </a:r>
          </a:p>
          <a:p>
            <a:pPr lvl="2"/>
            <a:endParaRPr lang="en-US" dirty="0" smtClean="0"/>
          </a:p>
          <a:p>
            <a:pPr lvl="2"/>
            <a:r>
              <a:rPr lang="en-US" dirty="0" smtClean="0"/>
              <a:t>Long range command and control architecture will be implemented in this project.</a:t>
            </a:r>
          </a:p>
          <a:p>
            <a:pPr lvl="3"/>
            <a:r>
              <a:rPr lang="en-US" dirty="0" smtClean="0"/>
              <a:t>NOTE only line of sight or visual observer implemented operations will be conducted until approved.</a:t>
            </a:r>
            <a:endParaRPr lang="en-US" dirty="0"/>
          </a:p>
          <a:p>
            <a:endParaRPr lang="en-US" dirty="0"/>
          </a:p>
          <a:p>
            <a:endParaRPr lang="en-US" dirty="0" smtClean="0"/>
          </a:p>
          <a:p>
            <a:endParaRPr lang="en-US" dirty="0"/>
          </a:p>
        </p:txBody>
      </p:sp>
      <p:pic>
        <p:nvPicPr>
          <p:cNvPr id="7" name="Picture 6"/>
          <p:cNvPicPr>
            <a:picLocks noChangeAspect="1"/>
          </p:cNvPicPr>
          <p:nvPr/>
        </p:nvPicPr>
        <p:blipFill>
          <a:blip r:embed="rId3"/>
          <a:stretch>
            <a:fillRect/>
          </a:stretch>
        </p:blipFill>
        <p:spPr>
          <a:xfrm>
            <a:off x="8788652" y="3358569"/>
            <a:ext cx="2876550" cy="15906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0" y="3800474"/>
            <a:ext cx="9100053" cy="2496559"/>
          </a:xfrm>
          <a:prstGeom prst="rect">
            <a:avLst/>
          </a:prstGeom>
        </p:spPr>
      </p:pic>
    </p:spTree>
    <p:extLst>
      <p:ext uri="{BB962C8B-B14F-4D97-AF65-F5344CB8AC3E}">
        <p14:creationId xmlns:p14="http://schemas.microsoft.com/office/powerpoint/2010/main" val="1760588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1782331"/>
          </a:xfrm>
          <a:prstGeom prst="rect">
            <a:avLst/>
          </a:prstGeom>
        </p:spPr>
      </p:pic>
      <p:sp>
        <p:nvSpPr>
          <p:cNvPr id="2" name="Title 1"/>
          <p:cNvSpPr>
            <a:spLocks noGrp="1"/>
          </p:cNvSpPr>
          <p:nvPr>
            <p:ph type="title"/>
          </p:nvPr>
        </p:nvSpPr>
        <p:spPr>
          <a:xfrm>
            <a:off x="838200" y="114301"/>
            <a:ext cx="10515600" cy="1576388"/>
          </a:xfrm>
        </p:spPr>
        <p:txBody>
          <a:bodyPr/>
          <a:lstStyle/>
          <a:p>
            <a:pPr algn="ctr"/>
            <a:r>
              <a:rPr lang="en-US" b="1" u="sng" dirty="0" smtClean="0">
                <a:solidFill>
                  <a:srgbClr val="FF0000"/>
                </a:solidFill>
              </a:rPr>
              <a:t>Command and Control</a:t>
            </a:r>
            <a:endParaRPr lang="en-US" b="1" u="sng" dirty="0">
              <a:solidFill>
                <a:srgbClr val="FF0000"/>
              </a:solidFill>
            </a:endParaRPr>
          </a:p>
        </p:txBody>
      </p:sp>
      <p:sp>
        <p:nvSpPr>
          <p:cNvPr id="3" name="Content Placeholder 2"/>
          <p:cNvSpPr>
            <a:spLocks noGrp="1"/>
          </p:cNvSpPr>
          <p:nvPr>
            <p:ph idx="1"/>
          </p:nvPr>
        </p:nvSpPr>
        <p:spPr>
          <a:xfrm>
            <a:off x="0" y="1825624"/>
            <a:ext cx="12192000" cy="5032375"/>
          </a:xfrm>
        </p:spPr>
        <p:txBody>
          <a:bodyPr>
            <a:normAutofit lnSpcReduction="10000"/>
          </a:bodyPr>
          <a:lstStyle/>
          <a:p>
            <a:r>
              <a:rPr lang="en-US" dirty="0" smtClean="0"/>
              <a:t>We intend on construction of a command and Control center.</a:t>
            </a:r>
          </a:p>
          <a:p>
            <a:r>
              <a:rPr lang="en-US" dirty="0" smtClean="0"/>
              <a:t>This will be a small container (or room) to house up to 5 individuals at a time each fulfilling separate roles related to Beyond line of sight drone operation.</a:t>
            </a:r>
          </a:p>
          <a:p>
            <a:r>
              <a:rPr lang="en-US" dirty="0" smtClean="0"/>
              <a:t>Pilot- Directly controlling the drone in flight.</a:t>
            </a:r>
          </a:p>
          <a:p>
            <a:r>
              <a:rPr lang="en-US" dirty="0"/>
              <a:t>First </a:t>
            </a:r>
            <a:r>
              <a:rPr lang="en-US" dirty="0" smtClean="0"/>
              <a:t>Officer/Copilot/</a:t>
            </a:r>
            <a:r>
              <a:rPr lang="en-US" dirty="0"/>
              <a:t>Navigator</a:t>
            </a:r>
            <a:r>
              <a:rPr lang="en-US" dirty="0" smtClean="0"/>
              <a:t> – Working with the pilot monitoring flight conditions/weather and course navigation, while maintaining the ability to take over if needed.</a:t>
            </a:r>
          </a:p>
          <a:p>
            <a:r>
              <a:rPr lang="en-US" dirty="0" smtClean="0"/>
              <a:t>Flight Engineer – Monitoring all onboard systems and communication link.</a:t>
            </a:r>
          </a:p>
          <a:p>
            <a:r>
              <a:rPr lang="en-US" dirty="0" smtClean="0"/>
              <a:t>Payload Engineer- monitors, deploys or controls the payload.</a:t>
            </a:r>
          </a:p>
          <a:p>
            <a:r>
              <a:rPr lang="en-US" dirty="0" smtClean="0"/>
              <a:t>Remote Pilot in command (Professor in charge)- monitors and instructs each student in the role they are fulfilling.</a:t>
            </a:r>
          </a:p>
          <a:p>
            <a:endParaRPr lang="en-US" dirty="0"/>
          </a:p>
          <a:p>
            <a:endParaRPr lang="en-US" dirty="0"/>
          </a:p>
        </p:txBody>
      </p:sp>
    </p:spTree>
    <p:extLst>
      <p:ext uri="{BB962C8B-B14F-4D97-AF65-F5344CB8AC3E}">
        <p14:creationId xmlns:p14="http://schemas.microsoft.com/office/powerpoint/2010/main" val="4218371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Various “other class” involvement</a:t>
            </a:r>
            <a:endParaRPr lang="en-US" dirty="0"/>
          </a:p>
        </p:txBody>
      </p:sp>
      <p:sp>
        <p:nvSpPr>
          <p:cNvPr id="3" name="Content Placeholder 2"/>
          <p:cNvSpPr>
            <a:spLocks noGrp="1"/>
          </p:cNvSpPr>
          <p:nvPr>
            <p:ph idx="1"/>
          </p:nvPr>
        </p:nvSpPr>
        <p:spPr>
          <a:xfrm>
            <a:off x="838200" y="1193800"/>
            <a:ext cx="10515600" cy="5410199"/>
          </a:xfrm>
        </p:spPr>
        <p:txBody>
          <a:bodyPr>
            <a:normAutofit fontScale="92500" lnSpcReduction="20000"/>
          </a:bodyPr>
          <a:lstStyle/>
          <a:p>
            <a:endParaRPr lang="en-US" dirty="0" smtClean="0"/>
          </a:p>
          <a:p>
            <a:r>
              <a:rPr lang="en-US" dirty="0" smtClean="0"/>
              <a:t>Pertinent lessons in Drone construction and technology already exist, or have been incorporated into other classes, so more knowledge, skill development and capability can be spread out through our program allowing us to involve other classes into these projects.</a:t>
            </a:r>
          </a:p>
          <a:p>
            <a:endParaRPr lang="en-US" dirty="0" smtClean="0"/>
          </a:p>
          <a:p>
            <a:r>
              <a:rPr lang="en-US" dirty="0" smtClean="0"/>
              <a:t>A few examples:</a:t>
            </a:r>
          </a:p>
          <a:p>
            <a:pPr lvl="1"/>
            <a:r>
              <a:rPr lang="en-US" dirty="0" smtClean="0"/>
              <a:t> The SCADA and Networking class is to be involved in Drone communication and control.</a:t>
            </a:r>
          </a:p>
          <a:p>
            <a:pPr lvl="1"/>
            <a:r>
              <a:rPr lang="en-US" dirty="0" smtClean="0"/>
              <a:t>MFG I and II will be involved in Fiberglass and Carbon Fiber construction as well as </a:t>
            </a:r>
            <a:r>
              <a:rPr lang="en-US" dirty="0"/>
              <a:t>component design </a:t>
            </a:r>
            <a:r>
              <a:rPr lang="en-US" dirty="0" smtClean="0"/>
              <a:t>and </a:t>
            </a:r>
            <a:r>
              <a:rPr lang="en-US" dirty="0"/>
              <a:t>3-D printing</a:t>
            </a:r>
            <a:r>
              <a:rPr lang="en-US" dirty="0" smtClean="0"/>
              <a:t>.</a:t>
            </a:r>
          </a:p>
          <a:p>
            <a:pPr lvl="1"/>
            <a:r>
              <a:rPr lang="en-US" dirty="0" smtClean="0"/>
              <a:t>IT Essentials will install and maintain computer systems for the Command center.</a:t>
            </a:r>
          </a:p>
          <a:p>
            <a:endParaRPr lang="en-US" dirty="0" smtClean="0"/>
          </a:p>
          <a:p>
            <a:r>
              <a:rPr lang="en-US" dirty="0" smtClean="0"/>
              <a:t>These are, for the most part, all the same students at different stages in their academic career and training allowing new incoming students to be involved with those fixing to graduate.</a:t>
            </a:r>
            <a:endParaRPr lang="en-US" dirty="0"/>
          </a:p>
        </p:txBody>
      </p:sp>
    </p:spTree>
    <p:extLst>
      <p:ext uri="{BB962C8B-B14F-4D97-AF65-F5344CB8AC3E}">
        <p14:creationId xmlns:p14="http://schemas.microsoft.com/office/powerpoint/2010/main" val="4132472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Facet</Template>
  <TotalTime>2618</TotalTime>
  <Words>811</Words>
  <Application>Microsoft Office PowerPoint</Application>
  <PresentationFormat>Widescreen</PresentationFormat>
  <Paragraphs>76</Paragraphs>
  <Slides>10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Calibri</vt:lpstr>
      <vt:lpstr>Calibri Light</vt:lpstr>
      <vt:lpstr>Trebuchet MS</vt:lpstr>
      <vt:lpstr>Wingdings 3</vt:lpstr>
      <vt:lpstr>Office Theme</vt:lpstr>
      <vt:lpstr>Facet</vt:lpstr>
      <vt:lpstr>1_Office Theme</vt:lpstr>
      <vt:lpstr>South Plains College  Drone Technicians</vt:lpstr>
      <vt:lpstr>Who we are</vt:lpstr>
      <vt:lpstr>Partnership</vt:lpstr>
      <vt:lpstr>SPC is stepping up to the challenge of training future drone pilots and repair technicians. </vt:lpstr>
      <vt:lpstr>AIRP 1108 Drone Pilot Test Preparation </vt:lpstr>
      <vt:lpstr>AERM 2233 Drone Assembly and Rigging </vt:lpstr>
      <vt:lpstr>PowerPoint Presentation</vt:lpstr>
      <vt:lpstr>Command and Control</vt:lpstr>
      <vt:lpstr>Various “other class” involvement</vt:lpstr>
      <vt:lpstr>Special Subjects to be covered throughout the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Drone Presentation</dc:title>
  <dc:creator>Dad</dc:creator>
  <cp:lastModifiedBy>Dad</cp:lastModifiedBy>
  <cp:revision>46</cp:revision>
  <dcterms:created xsi:type="dcterms:W3CDTF">2023-07-17T02:20:40Z</dcterms:created>
  <dcterms:modified xsi:type="dcterms:W3CDTF">2023-08-07T23:17:40Z</dcterms:modified>
</cp:coreProperties>
</file>