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57" r:id="rId4"/>
    <p:sldId id="265" r:id="rId5"/>
    <p:sldId id="268" r:id="rId6"/>
    <p:sldId id="260" r:id="rId7"/>
    <p:sldId id="258" r:id="rId8"/>
    <p:sldId id="261" r:id="rId9"/>
    <p:sldId id="270" r:id="rId10"/>
    <p:sldId id="271" r:id="rId11"/>
    <p:sldId id="272" r:id="rId12"/>
    <p:sldId id="273" r:id="rId13"/>
    <p:sldId id="274" r:id="rId14"/>
    <p:sldId id="275" r:id="rId15"/>
    <p:sldId id="276" r:id="rId16"/>
    <p:sldId id="277" r:id="rId17"/>
    <p:sldId id="278" r:id="rId18"/>
    <p:sldId id="262" r:id="rId19"/>
    <p:sldId id="264" r:id="rId20"/>
    <p:sldId id="266" r:id="rId21"/>
    <p:sldId id="267" r:id="rId22"/>
    <p:sldId id="279" r:id="rId23"/>
    <p:sldId id="263"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70" d="100"/>
          <a:sy n="70" d="100"/>
        </p:scale>
        <p:origin x="-516" y="-16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5606D0A-B26E-478F-AA1A-3F27A3AE4C3B}" type="datetimeFigureOut">
              <a:rPr lang="en-US" smtClean="0"/>
              <a:pPr/>
              <a:t>9/3/2008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34F9F5-3D64-4BF1-92FD-5F25826B325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606D0A-B26E-478F-AA1A-3F27A3AE4C3B}" type="datetimeFigureOut">
              <a:rPr lang="en-US" smtClean="0"/>
              <a:pPr/>
              <a:t>9/3/2008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34F9F5-3D64-4BF1-92FD-5F25826B325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606D0A-B26E-478F-AA1A-3F27A3AE4C3B}" type="datetimeFigureOut">
              <a:rPr lang="en-US" smtClean="0"/>
              <a:pPr/>
              <a:t>9/3/2008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34F9F5-3D64-4BF1-92FD-5F25826B325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606D0A-B26E-478F-AA1A-3F27A3AE4C3B}" type="datetimeFigureOut">
              <a:rPr lang="en-US" smtClean="0"/>
              <a:pPr/>
              <a:t>9/3/2008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34F9F5-3D64-4BF1-92FD-5F25826B325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5606D0A-B26E-478F-AA1A-3F27A3AE4C3B}" type="datetimeFigureOut">
              <a:rPr lang="en-US" smtClean="0"/>
              <a:pPr/>
              <a:t>9/3/2008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34F9F5-3D64-4BF1-92FD-5F25826B325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5606D0A-B26E-478F-AA1A-3F27A3AE4C3B}" type="datetimeFigureOut">
              <a:rPr lang="en-US" smtClean="0"/>
              <a:pPr/>
              <a:t>9/3/2008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34F9F5-3D64-4BF1-92FD-5F25826B325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5606D0A-B26E-478F-AA1A-3F27A3AE4C3B}" type="datetimeFigureOut">
              <a:rPr lang="en-US" smtClean="0"/>
              <a:pPr/>
              <a:t>9/3/2008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234F9F5-3D64-4BF1-92FD-5F25826B325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5606D0A-B26E-478F-AA1A-3F27A3AE4C3B}" type="datetimeFigureOut">
              <a:rPr lang="en-US" smtClean="0"/>
              <a:pPr/>
              <a:t>9/3/2008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234F9F5-3D64-4BF1-92FD-5F25826B325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606D0A-B26E-478F-AA1A-3F27A3AE4C3B}" type="datetimeFigureOut">
              <a:rPr lang="en-US" smtClean="0"/>
              <a:pPr/>
              <a:t>9/3/2008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234F9F5-3D64-4BF1-92FD-5F25826B325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606D0A-B26E-478F-AA1A-3F27A3AE4C3B}" type="datetimeFigureOut">
              <a:rPr lang="en-US" smtClean="0"/>
              <a:pPr/>
              <a:t>9/3/2008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34F9F5-3D64-4BF1-92FD-5F25826B325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606D0A-B26E-478F-AA1A-3F27A3AE4C3B}" type="datetimeFigureOut">
              <a:rPr lang="en-US" smtClean="0"/>
              <a:pPr/>
              <a:t>9/3/2008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34F9F5-3D64-4BF1-92FD-5F25826B325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606D0A-B26E-478F-AA1A-3F27A3AE4C3B}" type="datetimeFigureOut">
              <a:rPr lang="en-US" smtClean="0"/>
              <a:pPr/>
              <a:t>9/3/2008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34F9F5-3D64-4BF1-92FD-5F25826B325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DC Motor</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three poll DC Motor</a:t>
            </a:r>
            <a:endParaRPr lang="en-US" dirty="0"/>
          </a:p>
        </p:txBody>
      </p:sp>
      <p:pic>
        <p:nvPicPr>
          <p:cNvPr id="4" name="Picture 6" descr="Image"/>
          <p:cNvPicPr>
            <a:picLocks noChangeAspect="1" noChangeArrowheads="1"/>
          </p:cNvPicPr>
          <p:nvPr/>
        </p:nvPicPr>
        <p:blipFill>
          <a:blip r:embed="rId2"/>
          <a:srcRect/>
          <a:stretch>
            <a:fillRect/>
          </a:stretch>
        </p:blipFill>
        <p:spPr bwMode="auto">
          <a:xfrm>
            <a:off x="1824323" y="1447800"/>
            <a:ext cx="7319677" cy="5410200"/>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three poll DC Motor</a:t>
            </a:r>
            <a:endParaRPr lang="en-US" dirty="0"/>
          </a:p>
        </p:txBody>
      </p:sp>
      <p:pic>
        <p:nvPicPr>
          <p:cNvPr id="4" name="Picture 8" descr="Image"/>
          <p:cNvPicPr>
            <a:picLocks noChangeAspect="1" noChangeArrowheads="1"/>
          </p:cNvPicPr>
          <p:nvPr/>
        </p:nvPicPr>
        <p:blipFill>
          <a:blip r:embed="rId2"/>
          <a:srcRect/>
          <a:stretch>
            <a:fillRect/>
          </a:stretch>
        </p:blipFill>
        <p:spPr bwMode="auto">
          <a:xfrm>
            <a:off x="1824323" y="1447800"/>
            <a:ext cx="7319677" cy="5410200"/>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three poll DC Motor</a:t>
            </a:r>
            <a:endParaRPr lang="en-US" dirty="0"/>
          </a:p>
        </p:txBody>
      </p:sp>
      <p:pic>
        <p:nvPicPr>
          <p:cNvPr id="4" name="Picture 10" descr="Image"/>
          <p:cNvPicPr>
            <a:picLocks noChangeAspect="1" noChangeArrowheads="1"/>
          </p:cNvPicPr>
          <p:nvPr/>
        </p:nvPicPr>
        <p:blipFill>
          <a:blip r:embed="rId2"/>
          <a:srcRect/>
          <a:stretch>
            <a:fillRect/>
          </a:stretch>
        </p:blipFill>
        <p:spPr bwMode="auto">
          <a:xfrm>
            <a:off x="1828801" y="1451109"/>
            <a:ext cx="7315200" cy="5406891"/>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three poll DC Motor</a:t>
            </a:r>
            <a:endParaRPr lang="en-US" dirty="0"/>
          </a:p>
        </p:txBody>
      </p:sp>
      <p:pic>
        <p:nvPicPr>
          <p:cNvPr id="4" name="Picture 4" descr="Image"/>
          <p:cNvPicPr>
            <a:picLocks noChangeAspect="1" noChangeArrowheads="1"/>
          </p:cNvPicPr>
          <p:nvPr/>
        </p:nvPicPr>
        <p:blipFill>
          <a:blip r:embed="rId2"/>
          <a:srcRect/>
          <a:stretch>
            <a:fillRect/>
          </a:stretch>
        </p:blipFill>
        <p:spPr bwMode="auto">
          <a:xfrm>
            <a:off x="1828801" y="1451109"/>
            <a:ext cx="7315200" cy="5406891"/>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three poll DC Motor</a:t>
            </a:r>
            <a:endParaRPr lang="en-US" dirty="0"/>
          </a:p>
        </p:txBody>
      </p:sp>
      <p:pic>
        <p:nvPicPr>
          <p:cNvPr id="4" name="Picture 6" descr="Image"/>
          <p:cNvPicPr>
            <a:picLocks noChangeAspect="1" noChangeArrowheads="1"/>
          </p:cNvPicPr>
          <p:nvPr/>
        </p:nvPicPr>
        <p:blipFill>
          <a:blip r:embed="rId2"/>
          <a:srcRect/>
          <a:stretch>
            <a:fillRect/>
          </a:stretch>
        </p:blipFill>
        <p:spPr bwMode="auto">
          <a:xfrm>
            <a:off x="1824323" y="1447800"/>
            <a:ext cx="7319677" cy="5410200"/>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three poll DC Motor</a:t>
            </a:r>
            <a:endParaRPr lang="en-US" dirty="0"/>
          </a:p>
        </p:txBody>
      </p:sp>
      <p:pic>
        <p:nvPicPr>
          <p:cNvPr id="4" name="Picture 8" descr="Image"/>
          <p:cNvPicPr>
            <a:picLocks noChangeAspect="1" noChangeArrowheads="1"/>
          </p:cNvPicPr>
          <p:nvPr/>
        </p:nvPicPr>
        <p:blipFill>
          <a:blip r:embed="rId2"/>
          <a:srcRect/>
          <a:stretch>
            <a:fillRect/>
          </a:stretch>
        </p:blipFill>
        <p:spPr bwMode="auto">
          <a:xfrm>
            <a:off x="1824323" y="1447800"/>
            <a:ext cx="7319677" cy="5410200"/>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A three poll DC Motor</a:t>
            </a:r>
            <a:endParaRPr lang="en-US" dirty="0">
              <a:solidFill>
                <a:srgbClr val="FF0000"/>
              </a:solidFill>
            </a:endParaRPr>
          </a:p>
        </p:txBody>
      </p:sp>
      <p:pic>
        <p:nvPicPr>
          <p:cNvPr id="4" name="Picture 10" descr="Image"/>
          <p:cNvPicPr>
            <a:picLocks noChangeAspect="1" noChangeArrowheads="1"/>
          </p:cNvPicPr>
          <p:nvPr/>
        </p:nvPicPr>
        <p:blipFill>
          <a:blip r:embed="rId2"/>
          <a:srcRect/>
          <a:stretch>
            <a:fillRect/>
          </a:stretch>
        </p:blipFill>
        <p:spPr bwMode="auto">
          <a:xfrm>
            <a:off x="1828801" y="1451109"/>
            <a:ext cx="7315200" cy="5406891"/>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95600"/>
            <a:ext cx="8229600" cy="1143000"/>
          </a:xfrm>
        </p:spPr>
        <p:txBody>
          <a:bodyPr/>
          <a:lstStyle/>
          <a:p>
            <a:r>
              <a:rPr lang="en-US" dirty="0" smtClean="0"/>
              <a:t>Class Project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Beakman Motor</a:t>
            </a:r>
            <a:endParaRPr lang="en-US" dirty="0"/>
          </a:p>
        </p:txBody>
      </p:sp>
      <p:pic>
        <p:nvPicPr>
          <p:cNvPr id="19458" name="Picture 2"/>
          <p:cNvPicPr>
            <a:picLocks noChangeAspect="1" noChangeArrowheads="1"/>
          </p:cNvPicPr>
          <p:nvPr/>
        </p:nvPicPr>
        <p:blipFill>
          <a:blip r:embed="rId2"/>
          <a:srcRect/>
          <a:stretch>
            <a:fillRect/>
          </a:stretch>
        </p:blipFill>
        <p:spPr bwMode="auto">
          <a:xfrm>
            <a:off x="1676400" y="1295400"/>
            <a:ext cx="5867400" cy="5334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PENCIL ALERT!!</a:t>
            </a:r>
            <a:r>
              <a:rPr lang="en-US" dirty="0" smtClean="0"/>
              <a:t> </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One </a:t>
            </a:r>
            <a:r>
              <a:rPr lang="en-US" dirty="0" smtClean="0"/>
              <a:t>"D" cell battery </a:t>
            </a:r>
          </a:p>
          <a:p>
            <a:r>
              <a:rPr lang="en-US" dirty="0" smtClean="0"/>
              <a:t>Transparent Tape </a:t>
            </a:r>
            <a:endParaRPr lang="en-US" dirty="0" smtClean="0"/>
          </a:p>
          <a:p>
            <a:r>
              <a:rPr lang="en-US" dirty="0" smtClean="0"/>
              <a:t>One </a:t>
            </a:r>
            <a:r>
              <a:rPr lang="en-US" dirty="0" smtClean="0"/>
              <a:t>Magnet (refrigerator magnets work fine).</a:t>
            </a:r>
            <a:endParaRPr lang="en-US" dirty="0" smtClean="0"/>
          </a:p>
          <a:p>
            <a:r>
              <a:rPr lang="en-US" dirty="0" smtClean="0"/>
              <a:t>3 feet of thin, enameled wire (#22) </a:t>
            </a:r>
          </a:p>
          <a:p>
            <a:r>
              <a:rPr lang="en-US" dirty="0" smtClean="0"/>
              <a:t>Sandpaper </a:t>
            </a:r>
            <a:r>
              <a:rPr lang="en-US" dirty="0" smtClean="0"/>
              <a:t>or knife to scrape off enamel from wire</a:t>
            </a:r>
            <a:endParaRPr lang="en-US" dirty="0" smtClean="0"/>
          </a:p>
          <a:p>
            <a:r>
              <a:rPr lang="en-US" dirty="0" smtClean="0"/>
              <a:t>Two jumbo paper clips </a:t>
            </a:r>
          </a:p>
          <a:p>
            <a:r>
              <a:rPr lang="en-US" dirty="0" smtClean="0"/>
              <a:t>A </a:t>
            </a:r>
            <a:r>
              <a:rPr lang="en-US" dirty="0" smtClean="0"/>
              <a:t>toilet paper tube </a:t>
            </a:r>
            <a:endParaRPr lang="en-US" dirty="0" smtClean="0"/>
          </a:p>
          <a:p>
            <a:r>
              <a:rPr lang="en-US" dirty="0" smtClean="0"/>
              <a:t>Wind the wire around the </a:t>
            </a:r>
            <a:r>
              <a:rPr lang="en-US" dirty="0" smtClean="0"/>
              <a:t>toilet paper tube </a:t>
            </a:r>
            <a:r>
              <a:rPr lang="en-US" dirty="0" smtClean="0"/>
              <a:t>about six times, leaving two-inch leads at opposite sides of the coil. </a:t>
            </a:r>
          </a:p>
          <a:p>
            <a:r>
              <a:rPr lang="en-US" dirty="0" smtClean="0"/>
              <a:t>Wind each lead around the coil two times to hold the coil together.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Six basic parts of a DC motor</a:t>
            </a:r>
            <a:endParaRPr lang="en-US" dirty="0"/>
          </a:p>
        </p:txBody>
      </p:sp>
      <p:sp>
        <p:nvSpPr>
          <p:cNvPr id="3" name="Content Placeholder 2"/>
          <p:cNvSpPr>
            <a:spLocks noGrp="1"/>
          </p:cNvSpPr>
          <p:nvPr>
            <p:ph idx="1"/>
          </p:nvPr>
        </p:nvSpPr>
        <p:spPr>
          <a:xfrm>
            <a:off x="457200" y="1295400"/>
            <a:ext cx="8229600" cy="5562600"/>
          </a:xfrm>
        </p:spPr>
        <p:txBody>
          <a:bodyPr>
            <a:normAutofit fontScale="62500" lnSpcReduction="20000"/>
          </a:bodyPr>
          <a:lstStyle/>
          <a:p>
            <a:pPr marL="342900" lvl="1" indent="-342900">
              <a:buFont typeface="Arial" pitchFamily="34" charset="0"/>
              <a:buChar char="•"/>
            </a:pPr>
            <a:r>
              <a:rPr lang="en-US" sz="3100" b="1" dirty="0" smtClean="0"/>
              <a:t>Axle</a:t>
            </a:r>
            <a:r>
              <a:rPr lang="en-US" dirty="0" smtClean="0"/>
              <a:t> </a:t>
            </a:r>
          </a:p>
          <a:p>
            <a:pPr marL="742950" lvl="2" indent="-342900"/>
            <a:r>
              <a:rPr lang="en-US" dirty="0" smtClean="0"/>
              <a:t>Central pivot point of the rotor about which it turns.</a:t>
            </a:r>
          </a:p>
          <a:p>
            <a:pPr marL="342900" lvl="1" indent="-342900">
              <a:buFont typeface="Arial" pitchFamily="34" charset="0"/>
              <a:buChar char="•"/>
            </a:pPr>
            <a:r>
              <a:rPr lang="en-US" sz="3100" b="1" dirty="0" smtClean="0"/>
              <a:t>Stator</a:t>
            </a:r>
            <a:r>
              <a:rPr lang="en-US" dirty="0" smtClean="0"/>
              <a:t> </a:t>
            </a:r>
          </a:p>
          <a:p>
            <a:pPr marL="742950" lvl="2" indent="-342900"/>
            <a:r>
              <a:rPr lang="en-US" dirty="0" smtClean="0"/>
              <a:t>The stator is the stationary part of the motor, Includes the motor casing, as well as two or more magnet pole pieces. </a:t>
            </a:r>
            <a:endParaRPr lang="en-US" sz="3100" b="1" dirty="0" smtClean="0"/>
          </a:p>
          <a:p>
            <a:pPr marL="342900" lvl="1" indent="-342900">
              <a:buFont typeface="Arial" pitchFamily="34" charset="0"/>
              <a:buChar char="•"/>
            </a:pPr>
            <a:r>
              <a:rPr lang="en-US" sz="3100" b="1" dirty="0" smtClean="0"/>
              <a:t>Rotor</a:t>
            </a:r>
            <a:r>
              <a:rPr lang="en-US" sz="3100" dirty="0" smtClean="0"/>
              <a:t> (a.k.a., armature)</a:t>
            </a:r>
            <a:r>
              <a:rPr lang="en-US" dirty="0" smtClean="0"/>
              <a:t> </a:t>
            </a:r>
          </a:p>
          <a:p>
            <a:pPr marL="742950" lvl="2" indent="-342900"/>
            <a:r>
              <a:rPr lang="en-US" dirty="0" smtClean="0"/>
              <a:t>The rotor rotates with respect to the stator. </a:t>
            </a:r>
          </a:p>
          <a:p>
            <a:pPr marL="742950" lvl="2" indent="-342900"/>
            <a:r>
              <a:rPr lang="en-US" dirty="0" smtClean="0"/>
              <a:t>The rotor (Attached to the axle) consists of windings (generally on a core) that connect to the commutator (which is also connected to the rotor and axle and spins with them).</a:t>
            </a:r>
          </a:p>
          <a:p>
            <a:pPr marL="342900" lvl="1" indent="-342900">
              <a:buFont typeface="Arial" pitchFamily="34" charset="0"/>
              <a:buChar char="•"/>
            </a:pPr>
            <a:r>
              <a:rPr lang="en-US" sz="3100" b="1" dirty="0" smtClean="0"/>
              <a:t>Commutator</a:t>
            </a:r>
          </a:p>
          <a:p>
            <a:pPr marL="742950" lvl="2" indent="-342900"/>
            <a:r>
              <a:rPr lang="en-US" sz="2700" dirty="0" smtClean="0"/>
              <a:t>The windings on the rotor are electrically connected to the commutator.</a:t>
            </a:r>
          </a:p>
          <a:p>
            <a:pPr marL="742950" lvl="2" indent="-342900"/>
            <a:r>
              <a:rPr lang="en-US" sz="2700" dirty="0" smtClean="0"/>
              <a:t>The commutator is a mechanical switch what works on the rotation of the rotor connecting and un-connecting the magnetic windings of the rotor as it spins.</a:t>
            </a:r>
          </a:p>
          <a:p>
            <a:pPr marL="342900" lvl="1" indent="-342900">
              <a:buFont typeface="Arial" pitchFamily="34" charset="0"/>
              <a:buChar char="•"/>
            </a:pPr>
            <a:r>
              <a:rPr lang="en-US" sz="3100" b="1" dirty="0" smtClean="0"/>
              <a:t>Brushes</a:t>
            </a:r>
          </a:p>
          <a:p>
            <a:pPr marL="742950" lvl="2" indent="-342900"/>
            <a:r>
              <a:rPr lang="en-US" sz="2700" dirty="0" smtClean="0"/>
              <a:t>Allows electrical contact through moving parts.</a:t>
            </a:r>
          </a:p>
          <a:p>
            <a:pPr marL="742950" lvl="2" indent="-342900"/>
            <a:r>
              <a:rPr lang="en-US" sz="2700" dirty="0" smtClean="0"/>
              <a:t>A stationary component that presses against a moving commutator or slip-ring contact surface as it spins allowing transfer of electrical current to or from the moving part.</a:t>
            </a:r>
          </a:p>
          <a:p>
            <a:pPr marL="342900" lvl="1" indent="-342900">
              <a:buFont typeface="Arial" pitchFamily="34" charset="0"/>
              <a:buChar char="•"/>
            </a:pPr>
            <a:r>
              <a:rPr lang="en-US" sz="3100" b="1" dirty="0" smtClean="0"/>
              <a:t>Field magnets</a:t>
            </a:r>
            <a:r>
              <a:rPr lang="en-US" dirty="0" smtClean="0"/>
              <a:t> (One or more)</a:t>
            </a:r>
          </a:p>
          <a:p>
            <a:pPr marL="742950" lvl="2" indent="-342900"/>
            <a:r>
              <a:rPr lang="en-US" dirty="0" smtClean="0"/>
              <a:t>In most common DC motors, the external magnetic field is produced by high-strength permanent magnets, but the field magnetism may be generated by electromagnets as well (as is the case for a starter on a car engine).</a:t>
            </a:r>
          </a:p>
          <a:p>
            <a:pPr marL="742950" lvl="2" indent="-342900"/>
            <a:endParaRPr lang="en-US" dirty="0" smtClean="0"/>
          </a:p>
          <a:p>
            <a:pPr marL="742950" lvl="2" indent="-342900"/>
            <a:endParaRPr lang="en-US"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77000"/>
          </a:xfrm>
        </p:spPr>
        <p:txBody>
          <a:bodyPr>
            <a:normAutofit fontScale="92500"/>
          </a:bodyPr>
          <a:lstStyle/>
          <a:p>
            <a:r>
              <a:rPr lang="en-US" dirty="0" smtClean="0"/>
              <a:t>Take your </a:t>
            </a:r>
            <a:r>
              <a:rPr lang="en-US" dirty="0" smtClean="0"/>
              <a:t>sandpaper, or knife, and </a:t>
            </a:r>
            <a:r>
              <a:rPr lang="en-US" dirty="0" smtClean="0"/>
              <a:t>sand all the enamel off one of the lead wires on the coil. </a:t>
            </a:r>
          </a:p>
          <a:p>
            <a:r>
              <a:rPr lang="en-US" dirty="0" smtClean="0"/>
              <a:t>Next lay the other lead wire of your coil flat on a table and sand the TOP HALF of the enamel, leaving the enamel on the bottom half. </a:t>
            </a:r>
          </a:p>
          <a:p>
            <a:r>
              <a:rPr lang="en-US" dirty="0" smtClean="0"/>
              <a:t>Carefully uncurl your jumbo paper clips and make a hook at the top end of each of them. </a:t>
            </a:r>
          </a:p>
          <a:p>
            <a:r>
              <a:rPr lang="en-US" dirty="0" smtClean="0"/>
              <a:t>Now </a:t>
            </a:r>
            <a:r>
              <a:rPr lang="en-US" dirty="0" smtClean="0"/>
              <a:t>tape a </a:t>
            </a:r>
            <a:r>
              <a:rPr lang="en-US" dirty="0" smtClean="0"/>
              <a:t>paper clip to each end of the battery. </a:t>
            </a:r>
          </a:p>
          <a:p>
            <a:r>
              <a:rPr lang="en-US" dirty="0" smtClean="0"/>
              <a:t>Stick the </a:t>
            </a:r>
            <a:r>
              <a:rPr lang="en-US" dirty="0" smtClean="0"/>
              <a:t>magnet </a:t>
            </a:r>
            <a:r>
              <a:rPr lang="en-US" dirty="0" smtClean="0"/>
              <a:t>on the side of the battery. </a:t>
            </a:r>
          </a:p>
          <a:p>
            <a:r>
              <a:rPr lang="en-US" dirty="0" smtClean="0"/>
              <a:t>Hang the ends of the coil on the paper clip hooks. </a:t>
            </a:r>
          </a:p>
          <a:p>
            <a:r>
              <a:rPr lang="en-US" dirty="0" smtClean="0"/>
              <a:t>Give the coil a little nudge to start it spinning. </a:t>
            </a:r>
            <a:br>
              <a:rPr lang="en-US" dirty="0" smtClean="0"/>
            </a:br>
            <a:endParaRPr lang="en-US" dirty="0" smtClean="0"/>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If your motor doesn’t work</a:t>
            </a:r>
            <a:endParaRPr lang="en-US" dirty="0"/>
          </a:p>
        </p:txBody>
      </p:sp>
      <p:sp>
        <p:nvSpPr>
          <p:cNvPr id="3" name="Content Placeholder 2"/>
          <p:cNvSpPr>
            <a:spLocks noGrp="1"/>
          </p:cNvSpPr>
          <p:nvPr>
            <p:ph idx="1"/>
          </p:nvPr>
        </p:nvSpPr>
        <p:spPr/>
        <p:txBody>
          <a:bodyPr>
            <a:normAutofit/>
          </a:bodyPr>
          <a:lstStyle/>
          <a:p>
            <a:pPr lvl="1"/>
            <a:r>
              <a:rPr lang="en-US" dirty="0" smtClean="0"/>
              <a:t>Be sure the paper clips are in tight contact with the ends of the battery. </a:t>
            </a:r>
          </a:p>
          <a:p>
            <a:pPr lvl="1"/>
            <a:r>
              <a:rPr lang="en-US" dirty="0" smtClean="0"/>
              <a:t>Be sure that the sanded areas of the wire are shiny clean. </a:t>
            </a:r>
          </a:p>
          <a:p>
            <a:pPr lvl="1"/>
            <a:r>
              <a:rPr lang="en-US" dirty="0" smtClean="0"/>
              <a:t>Change the position of the magnet </a:t>
            </a:r>
            <a:r>
              <a:rPr lang="en-US" dirty="0" smtClean="0"/>
              <a:t>(You may have to hold it rather than sticking it to the battery</a:t>
            </a:r>
            <a:r>
              <a:rPr lang="en-US" dirty="0" smtClean="0"/>
              <a:t>).</a:t>
            </a:r>
            <a:endParaRPr lang="en-US" dirty="0" smtClean="0"/>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t>
            </a:r>
            <a:r>
              <a:rPr lang="en-US" dirty="0" err="1" smtClean="0"/>
              <a:t>Bada-bing</a:t>
            </a:r>
            <a:r>
              <a:rPr lang="en-US" dirty="0" smtClean="0"/>
              <a:t>, </a:t>
            </a:r>
            <a:r>
              <a:rPr lang="en-US" dirty="0" err="1" smtClean="0"/>
              <a:t>bada</a:t>
            </a:r>
            <a:r>
              <a:rPr lang="en-US" dirty="0" smtClean="0"/>
              <a:t>-bang, </a:t>
            </a:r>
            <a:r>
              <a:rPr lang="en-US" dirty="0" err="1" smtClean="0"/>
              <a:t>bada</a:t>
            </a:r>
            <a:r>
              <a:rPr lang="en-US" dirty="0" smtClean="0"/>
              <a:t>-battery powered electric motor</a:t>
            </a:r>
            <a:r>
              <a:rPr lang="en-US" dirty="0" smtClean="0"/>
              <a:t>!"</a:t>
            </a:r>
            <a:endParaRPr lang="en-US" dirty="0"/>
          </a:p>
        </p:txBody>
      </p:sp>
      <p:sp>
        <p:nvSpPr>
          <p:cNvPr id="3" name="Content Placeholder 2"/>
          <p:cNvSpPr>
            <a:spLocks noGrp="1"/>
          </p:cNvSpPr>
          <p:nvPr>
            <p:ph idx="1"/>
          </p:nvPr>
        </p:nvSpPr>
        <p:spPr>
          <a:xfrm>
            <a:off x="457200" y="1600200"/>
            <a:ext cx="8229600" cy="5257800"/>
          </a:xfrm>
        </p:spPr>
        <p:txBody>
          <a:bodyPr>
            <a:normAutofit fontScale="85000" lnSpcReduction="20000"/>
          </a:bodyPr>
          <a:lstStyle/>
          <a:p>
            <a:r>
              <a:rPr lang="en-US" dirty="0" smtClean="0"/>
              <a:t>"Electrical energy flows from the battery through the paper clip through the coil and back to the battery. That makes the coil a magnet -- an electromagnet. Our electromagnet and our refrigerator magnet repel (push) each other and that starts the coil turning." </a:t>
            </a:r>
          </a:p>
          <a:p>
            <a:r>
              <a:rPr lang="en-US" dirty="0" smtClean="0"/>
              <a:t>"Remember how we scraped off all the enamel or insulation from one side of the wire, but only half of the insulation from the other side? That turns the wire into a kind of on/off switch. </a:t>
            </a:r>
            <a:endParaRPr lang="en-US" dirty="0" smtClean="0"/>
          </a:p>
          <a:p>
            <a:pPr lvl="1"/>
            <a:r>
              <a:rPr lang="en-US" dirty="0" smtClean="0"/>
              <a:t>When </a:t>
            </a:r>
            <a:r>
              <a:rPr lang="en-US" dirty="0" smtClean="0"/>
              <a:t>it turns, the enamel side -- which doesn't conduct electricity -- touches the paper clip and shuts the current off. </a:t>
            </a:r>
            <a:endParaRPr lang="en-US" dirty="0" smtClean="0"/>
          </a:p>
          <a:p>
            <a:pPr lvl="1"/>
            <a:r>
              <a:rPr lang="en-US" dirty="0" smtClean="0"/>
              <a:t>The </a:t>
            </a:r>
            <a:r>
              <a:rPr lang="en-US" dirty="0" smtClean="0"/>
              <a:t>coil coasts around until it is in the right position to turn on again. </a:t>
            </a:r>
            <a:r>
              <a:rPr lang="en-US" dirty="0" smtClean="0"/>
              <a:t>This </a:t>
            </a:r>
            <a:r>
              <a:rPr lang="en-US" dirty="0" smtClean="0"/>
              <a:t>happens over and over again, which keeps our very simple motor running." </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p:cNvPicPr>
            <a:picLocks noChangeAspect="1" noChangeArrowheads="1"/>
          </p:cNvPicPr>
          <p:nvPr/>
        </p:nvPicPr>
        <p:blipFill>
          <a:blip r:embed="rId2"/>
          <a:srcRect/>
          <a:stretch>
            <a:fillRect/>
          </a:stretch>
        </p:blipFill>
        <p:spPr bwMode="auto">
          <a:xfrm>
            <a:off x="957263" y="485775"/>
            <a:ext cx="7229475" cy="58864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858000"/>
          </a:xfrm>
        </p:spPr>
        <p:txBody>
          <a:bodyPr>
            <a:normAutofit fontScale="85000" lnSpcReduction="10000"/>
          </a:bodyPr>
          <a:lstStyle/>
          <a:p>
            <a:r>
              <a:rPr lang="en-US" dirty="0" smtClean="0"/>
              <a:t>Electric motor, operation is based on simple electromagnetism. </a:t>
            </a:r>
          </a:p>
          <a:p>
            <a:r>
              <a:rPr lang="en-US" dirty="0" smtClean="0"/>
              <a:t>A current-carrying conductor generates a magnetic field; when this is then placed in an external magnetic field, it will experience a force proportional to the current in the conductor, and to the strength of the external magnetic field. </a:t>
            </a:r>
          </a:p>
          <a:p>
            <a:r>
              <a:rPr lang="en-US" dirty="0" smtClean="0"/>
              <a:t>As you are well aware of from playing with magnets as a kid, opposite (North and South) polarities attract, while like polarities (North and North, South and South) repel. </a:t>
            </a:r>
          </a:p>
          <a:p>
            <a:r>
              <a:rPr lang="en-US" dirty="0" smtClean="0"/>
              <a:t>The internal configuration of a DC motor is designed to harness the magnetic interaction between a current-carrying conductor and an external magnetic field to generate rotational motion.</a:t>
            </a:r>
          </a:p>
          <a:p>
            <a:r>
              <a:rPr lang="en-US" dirty="0" smtClean="0"/>
              <a:t>It's all about one magnet pulling (attracting) and pushing (repelling) another magnet.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1"/>
            <a:ext cx="8229600" cy="2667000"/>
          </a:xfrm>
        </p:spPr>
        <p:txBody>
          <a:bodyPr/>
          <a:lstStyle/>
          <a:p>
            <a:r>
              <a:rPr lang="en-US" dirty="0" smtClean="0"/>
              <a:t>Let's start by looking at a simple 2-pole DC electric motor (here red represents a magnet or winding with a "North" polarization, while green represents a magnet or winding with a "South" polarization).</a:t>
            </a:r>
          </a:p>
          <a:p>
            <a:endParaRPr lang="en-US" dirty="0"/>
          </a:p>
        </p:txBody>
      </p:sp>
      <p:pic>
        <p:nvPicPr>
          <p:cNvPr id="4" name="Picture 2" descr="Image"/>
          <p:cNvPicPr>
            <a:picLocks noChangeAspect="1" noChangeArrowheads="1"/>
          </p:cNvPicPr>
          <p:nvPr/>
        </p:nvPicPr>
        <p:blipFill>
          <a:blip r:embed="rId2"/>
          <a:srcRect/>
          <a:stretch>
            <a:fillRect/>
          </a:stretch>
        </p:blipFill>
        <p:spPr bwMode="auto">
          <a:xfrm>
            <a:off x="609600" y="2971800"/>
            <a:ext cx="4419600" cy="3444690"/>
          </a:xfrm>
          <a:prstGeom prst="rect">
            <a:avLst/>
          </a:prstGeom>
          <a:noFill/>
        </p:spPr>
      </p:pic>
      <p:pic>
        <p:nvPicPr>
          <p:cNvPr id="5" name="Picture 4" descr="2-pole motor in action"/>
          <p:cNvPicPr>
            <a:picLocks noChangeAspect="1" noChangeArrowheads="1"/>
          </p:cNvPicPr>
          <p:nvPr/>
        </p:nvPicPr>
        <p:blipFill>
          <a:blip r:embed="rId3"/>
          <a:srcRect/>
          <a:stretch>
            <a:fillRect/>
          </a:stretch>
        </p:blipFill>
        <p:spPr bwMode="auto">
          <a:xfrm>
            <a:off x="6172200" y="3810000"/>
            <a:ext cx="1924050" cy="1409701"/>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324600"/>
          </a:xfrm>
        </p:spPr>
        <p:txBody>
          <a:bodyPr>
            <a:normAutofit/>
          </a:bodyPr>
          <a:lstStyle/>
          <a:p>
            <a:r>
              <a:rPr lang="en-US" dirty="0" smtClean="0"/>
              <a:t>The geometry of the brushes, commutator contacts, and rotor windings are such that when power is applied, the polarities of the energized winding and the stator magnets are misaligned.</a:t>
            </a:r>
          </a:p>
          <a:p>
            <a:r>
              <a:rPr lang="en-US" dirty="0" smtClean="0"/>
              <a:t>The rotor will rotate until it is almost aligned with the stator's field magnets. </a:t>
            </a:r>
          </a:p>
          <a:p>
            <a:r>
              <a:rPr lang="en-US" dirty="0" smtClean="0"/>
              <a:t>As the rotor reaches alignment, the brushes move to the next commutator contacts, and energize the next winding driving it to continue rotating.</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172200"/>
          </a:xfrm>
        </p:spPr>
        <p:txBody>
          <a:bodyPr>
            <a:normAutofit fontScale="92500" lnSpcReduction="10000"/>
          </a:bodyPr>
          <a:lstStyle/>
          <a:p>
            <a:r>
              <a:rPr lang="en-US" dirty="0" smtClean="0"/>
              <a:t>In real life, though, DC motors will always have more than two poles (three is a very common number). </a:t>
            </a:r>
            <a:endParaRPr lang="en-US" dirty="0" smtClean="0"/>
          </a:p>
          <a:p>
            <a:r>
              <a:rPr lang="en-US" dirty="0" smtClean="0"/>
              <a:t>In </a:t>
            </a:r>
            <a:r>
              <a:rPr lang="en-US" dirty="0" smtClean="0"/>
              <a:t>particular, this avoids "dead spots" in the commutator. You can imagine how with our example two-pole motor, if the rotor is exactly at the middle of its rotation (perfectly aligned with the field magnets), it will get "stuck" there. </a:t>
            </a:r>
            <a:endParaRPr lang="en-US" dirty="0" smtClean="0"/>
          </a:p>
          <a:p>
            <a:r>
              <a:rPr lang="en-US" dirty="0" smtClean="0"/>
              <a:t>Also</a:t>
            </a:r>
            <a:r>
              <a:rPr lang="en-US" dirty="0" smtClean="0"/>
              <a:t>, </a:t>
            </a:r>
            <a:r>
              <a:rPr lang="en-US" dirty="0" smtClean="0"/>
              <a:t>with a two-pole motor, there is a moment where the commutator shorts out the power supply (i.e., both brushes touch both commutator contacts simultaneously). This would be bad for the power supply, waste energy, and damage motor components as well. </a:t>
            </a:r>
            <a:endParaRPr lang="en-US"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three poll DC Motor</a:t>
            </a:r>
            <a:endParaRPr lang="en-US" dirty="0"/>
          </a:p>
        </p:txBody>
      </p:sp>
      <p:pic>
        <p:nvPicPr>
          <p:cNvPr id="3077" name="Picture 5"/>
          <p:cNvPicPr>
            <a:picLocks noChangeAspect="1" noChangeArrowheads="1"/>
          </p:cNvPicPr>
          <p:nvPr/>
        </p:nvPicPr>
        <p:blipFill>
          <a:blip r:embed="rId2"/>
          <a:srcRect/>
          <a:stretch>
            <a:fillRect/>
          </a:stretch>
        </p:blipFill>
        <p:spPr bwMode="auto">
          <a:xfrm>
            <a:off x="0" y="1461183"/>
            <a:ext cx="6096000" cy="5396817"/>
          </a:xfrm>
          <a:prstGeom prst="rect">
            <a:avLst/>
          </a:prstGeom>
          <a:noFill/>
          <a:ln w="9525">
            <a:noFill/>
            <a:miter lim="800000"/>
            <a:headEnd/>
            <a:tailEnd/>
          </a:ln>
          <a:effectLst/>
        </p:spPr>
      </p:pic>
      <p:pic>
        <p:nvPicPr>
          <p:cNvPr id="4" name="Picture 11"/>
          <p:cNvPicPr>
            <a:picLocks noChangeAspect="1" noChangeArrowheads="1"/>
          </p:cNvPicPr>
          <p:nvPr/>
        </p:nvPicPr>
        <p:blipFill>
          <a:blip r:embed="rId3"/>
          <a:srcRect/>
          <a:stretch>
            <a:fillRect/>
          </a:stretch>
        </p:blipFill>
        <p:spPr bwMode="auto">
          <a:xfrm>
            <a:off x="4953000" y="1600200"/>
            <a:ext cx="3844328" cy="2257425"/>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three poll DC Motor</a:t>
            </a:r>
            <a:endParaRPr lang="en-US" dirty="0"/>
          </a:p>
        </p:txBody>
      </p:sp>
      <p:pic>
        <p:nvPicPr>
          <p:cNvPr id="18434" name="Picture 2" descr="Image"/>
          <p:cNvPicPr>
            <a:picLocks noChangeAspect="1" noChangeArrowheads="1"/>
          </p:cNvPicPr>
          <p:nvPr/>
        </p:nvPicPr>
        <p:blipFill>
          <a:blip r:embed="rId2"/>
          <a:srcRect/>
          <a:stretch>
            <a:fillRect/>
          </a:stretch>
        </p:blipFill>
        <p:spPr bwMode="auto">
          <a:xfrm>
            <a:off x="1824323" y="1447800"/>
            <a:ext cx="7319677" cy="541020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three poll DC Motor</a:t>
            </a:r>
            <a:endParaRPr lang="en-US" dirty="0"/>
          </a:p>
        </p:txBody>
      </p:sp>
      <p:pic>
        <p:nvPicPr>
          <p:cNvPr id="4" name="Picture 4" descr="Image"/>
          <p:cNvPicPr>
            <a:picLocks noChangeAspect="1" noChangeArrowheads="1"/>
          </p:cNvPicPr>
          <p:nvPr/>
        </p:nvPicPr>
        <p:blipFill>
          <a:blip r:embed="rId2"/>
          <a:srcRect/>
          <a:stretch>
            <a:fillRect/>
          </a:stretch>
        </p:blipFill>
        <p:spPr bwMode="auto">
          <a:xfrm>
            <a:off x="1828801" y="1451109"/>
            <a:ext cx="7315200" cy="5406891"/>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359</TotalTime>
  <Words>1055</Words>
  <Application>Microsoft Office PowerPoint</Application>
  <PresentationFormat>On-screen Show (4:3)</PresentationFormat>
  <Paragraphs>67</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The DC Motor</vt:lpstr>
      <vt:lpstr>Six basic parts of a DC motor</vt:lpstr>
      <vt:lpstr>Slide 3</vt:lpstr>
      <vt:lpstr>Slide 4</vt:lpstr>
      <vt:lpstr>Slide 5</vt:lpstr>
      <vt:lpstr>Slide 6</vt:lpstr>
      <vt:lpstr>A three poll DC Motor</vt:lpstr>
      <vt:lpstr>A three poll DC Motor</vt:lpstr>
      <vt:lpstr>A three poll DC Motor</vt:lpstr>
      <vt:lpstr>A three poll DC Motor</vt:lpstr>
      <vt:lpstr>A three poll DC Motor</vt:lpstr>
      <vt:lpstr>A three poll DC Motor</vt:lpstr>
      <vt:lpstr>A three poll DC Motor</vt:lpstr>
      <vt:lpstr>A three poll DC Motor</vt:lpstr>
      <vt:lpstr>A three poll DC Motor</vt:lpstr>
      <vt:lpstr>A three poll DC Motor</vt:lpstr>
      <vt:lpstr>Class Project</vt:lpstr>
      <vt:lpstr>The Beakman Motor</vt:lpstr>
      <vt:lpstr>PENCIL ALERT!! </vt:lpstr>
      <vt:lpstr>Slide 20</vt:lpstr>
      <vt:lpstr>If your motor doesn’t work</vt:lpstr>
      <vt:lpstr>"Bada-bing, bada-bang, bada-battery powered electric motor!"</vt:lpstr>
      <vt:lpstr>Slide 23</vt:lpstr>
    </vt:vector>
  </TitlesOfParts>
  <Company>South Plains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DC Motor</dc:title>
  <dc:creator>Electronics</dc:creator>
  <cp:lastModifiedBy>Billy</cp:lastModifiedBy>
  <cp:revision>23</cp:revision>
  <dcterms:created xsi:type="dcterms:W3CDTF">2008-09-02T03:15:45Z</dcterms:created>
  <dcterms:modified xsi:type="dcterms:W3CDTF">2008-09-03T16:42:54Z</dcterms:modified>
</cp:coreProperties>
</file>