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67" r:id="rId7"/>
    <p:sldId id="262" r:id="rId8"/>
    <p:sldId id="273" r:id="rId9"/>
    <p:sldId id="259" r:id="rId10"/>
    <p:sldId id="265" r:id="rId11"/>
    <p:sldId id="266" r:id="rId12"/>
    <p:sldId id="268" r:id="rId13"/>
    <p:sldId id="269" r:id="rId14"/>
    <p:sldId id="270" r:id="rId15"/>
    <p:sldId id="271" r:id="rId16"/>
    <p:sldId id="272" r:id="rId17"/>
    <p:sldId id="290" r:id="rId18"/>
    <p:sldId id="293" r:id="rId19"/>
    <p:sldId id="294" r:id="rId20"/>
    <p:sldId id="291" r:id="rId21"/>
    <p:sldId id="292" r:id="rId22"/>
    <p:sldId id="274" r:id="rId23"/>
    <p:sldId id="276" r:id="rId24"/>
    <p:sldId id="283" r:id="rId25"/>
    <p:sldId id="284"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570174-E67D-4C34-8F33-81B0D0E42E1F}"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212279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70174-E67D-4C34-8F33-81B0D0E42E1F}"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130653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70174-E67D-4C34-8F33-81B0D0E42E1F}"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24064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70174-E67D-4C34-8F33-81B0D0E42E1F}"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175320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0174-E67D-4C34-8F33-81B0D0E42E1F}"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54662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570174-E67D-4C34-8F33-81B0D0E42E1F}"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428556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70174-E67D-4C34-8F33-81B0D0E42E1F}"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283883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570174-E67D-4C34-8F33-81B0D0E42E1F}"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378645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70174-E67D-4C34-8F33-81B0D0E42E1F}"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147862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70174-E67D-4C34-8F33-81B0D0E42E1F}"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4167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70174-E67D-4C34-8F33-81B0D0E42E1F}"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BD0FF-D197-4D94-9160-3C1D8C64D50F}" type="slidenum">
              <a:rPr lang="en-US" smtClean="0"/>
              <a:t>‹#›</a:t>
            </a:fld>
            <a:endParaRPr lang="en-US"/>
          </a:p>
        </p:txBody>
      </p:sp>
    </p:spTree>
    <p:extLst>
      <p:ext uri="{BB962C8B-B14F-4D97-AF65-F5344CB8AC3E}">
        <p14:creationId xmlns:p14="http://schemas.microsoft.com/office/powerpoint/2010/main" val="321930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0174-E67D-4C34-8F33-81B0D0E42E1F}"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BD0FF-D197-4D94-9160-3C1D8C64D50F}" type="slidenum">
              <a:rPr lang="en-US" smtClean="0"/>
              <a:t>‹#›</a:t>
            </a:fld>
            <a:endParaRPr lang="en-US"/>
          </a:p>
        </p:txBody>
      </p:sp>
    </p:spTree>
    <p:extLst>
      <p:ext uri="{BB962C8B-B14F-4D97-AF65-F5344CB8AC3E}">
        <p14:creationId xmlns:p14="http://schemas.microsoft.com/office/powerpoint/2010/main" val="235558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duino.googlecode.com/files/arduino-1.0.5-r2-windows.exe" TargetMode="External"/><Relationship Id="rId2" Type="http://schemas.openxmlformats.org/officeDocument/2006/relationships/hyperlink" Target="http://www.arduino.cc/en/Main/Software" TargetMode="External"/><Relationship Id="rId1" Type="http://schemas.openxmlformats.org/officeDocument/2006/relationships/slideLayout" Target="../slideLayouts/slideLayout2.xml"/><Relationship Id="rId4" Type="http://schemas.openxmlformats.org/officeDocument/2006/relationships/hyperlink" Target="http://arduino.googlecode.com/files/arduino-1.0.5-r2-window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79376"/>
            <a:ext cx="6705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1" y="79376"/>
            <a:ext cx="7772400" cy="1470025"/>
          </a:xfrm>
        </p:spPr>
        <p:txBody>
          <a:bodyPr/>
          <a:lstStyle/>
          <a:p>
            <a:r>
              <a:rPr lang="en-US" dirty="0" smtClean="0"/>
              <a:t>Arduino</a:t>
            </a:r>
            <a:endParaRPr lang="en-US" dirty="0"/>
          </a:p>
        </p:txBody>
      </p:sp>
      <p:sp>
        <p:nvSpPr>
          <p:cNvPr id="3" name="Subtitle 2"/>
          <p:cNvSpPr>
            <a:spLocks noGrp="1"/>
          </p:cNvSpPr>
          <p:nvPr>
            <p:ph type="subTitle" idx="1"/>
          </p:nvPr>
        </p:nvSpPr>
        <p:spPr>
          <a:xfrm>
            <a:off x="1371601" y="5791200"/>
            <a:ext cx="6400800" cy="993776"/>
          </a:xfrm>
        </p:spPr>
        <p:txBody>
          <a:bodyPr/>
          <a:lstStyle/>
          <a:p>
            <a:r>
              <a:rPr lang="en-US" dirty="0" smtClean="0"/>
              <a:t>The Basics</a:t>
            </a:r>
            <a:endParaRPr lang="en-US" dirty="0"/>
          </a:p>
        </p:txBody>
      </p:sp>
    </p:spTree>
    <p:extLst>
      <p:ext uri="{BB962C8B-B14F-4D97-AF65-F5344CB8AC3E}">
        <p14:creationId xmlns:p14="http://schemas.microsoft.com/office/powerpoint/2010/main" val="2681183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 y="0"/>
            <a:ext cx="8229600" cy="5821363"/>
          </a:xfrm>
        </p:spPr>
        <p:txBody>
          <a:bodyPr/>
          <a:lstStyle/>
          <a:p>
            <a:r>
              <a:rPr lang="en-US" dirty="0" smtClean="0"/>
              <a:t>That is quite a lot, and we don’t really need to get into everything this thing can do.</a:t>
            </a:r>
          </a:p>
          <a:p>
            <a:endParaRPr lang="en-US" dirty="0"/>
          </a:p>
          <a:p>
            <a:r>
              <a:rPr lang="en-US" dirty="0" smtClean="0"/>
              <a:t>Lets keep it simple and just use the following for now.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947" y="2333625"/>
            <a:ext cx="53895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90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USB Plug is easy. </a:t>
            </a:r>
          </a:p>
          <a:p>
            <a:pPr lvl="1"/>
            <a:r>
              <a:rPr lang="en-US" dirty="0" smtClean="0"/>
              <a:t>Just connect a USB cable to it and into your computer.</a:t>
            </a:r>
          </a:p>
          <a:p>
            <a:endParaRPr lang="en-US" dirty="0" smtClean="0"/>
          </a:p>
          <a:p>
            <a:r>
              <a:rPr lang="en-US" dirty="0" smtClean="0"/>
              <a:t>It supplies power from the computer to the Arduino and provides the communication path between the two as well.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202882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267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1524000"/>
          </a:xfrm>
        </p:spPr>
        <p:txBody>
          <a:bodyPr/>
          <a:lstStyle/>
          <a:p>
            <a:r>
              <a:rPr lang="en-US" dirty="0"/>
              <a:t>There are a couple of ground </a:t>
            </a:r>
            <a:r>
              <a:rPr lang="en-US" dirty="0" smtClean="0"/>
              <a:t>pins that can be handy.</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65918"/>
            <a:ext cx="320040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36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And last, but not least… The digital I/O Pins.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2938463"/>
            <a:ext cx="5797898"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950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20000"/>
          </a:bodyPr>
          <a:lstStyle/>
          <a:p>
            <a:r>
              <a:rPr lang="en-US" dirty="0" smtClean="0"/>
              <a:t>O.K. it is time to set up the Hardware.</a:t>
            </a:r>
          </a:p>
          <a:p>
            <a:endParaRPr lang="en-US" dirty="0" smtClean="0"/>
          </a:p>
          <a:p>
            <a:r>
              <a:rPr lang="en-US" dirty="0" smtClean="0"/>
              <a:t>Build the circuit on the following slide.</a:t>
            </a:r>
          </a:p>
          <a:p>
            <a:endParaRPr lang="en-US" dirty="0" smtClean="0"/>
          </a:p>
          <a:p>
            <a:r>
              <a:rPr lang="en-US" dirty="0" smtClean="0"/>
              <a:t>You will need:</a:t>
            </a:r>
          </a:p>
          <a:p>
            <a:pPr lvl="1"/>
            <a:r>
              <a:rPr lang="en-US" dirty="0" smtClean="0"/>
              <a:t> an LED</a:t>
            </a:r>
          </a:p>
          <a:p>
            <a:pPr lvl="1"/>
            <a:r>
              <a:rPr lang="en-US" dirty="0" smtClean="0"/>
              <a:t>A low value resistor (220 Ohm shown, but as low as 10 Ohms will work fine for this).</a:t>
            </a:r>
          </a:p>
          <a:p>
            <a:pPr lvl="1"/>
            <a:r>
              <a:rPr lang="en-US" dirty="0" smtClean="0"/>
              <a:t>A solderless </a:t>
            </a:r>
            <a:r>
              <a:rPr lang="en-US" dirty="0"/>
              <a:t>b</a:t>
            </a:r>
            <a:r>
              <a:rPr lang="en-US" dirty="0" smtClean="0"/>
              <a:t>readboard</a:t>
            </a:r>
          </a:p>
          <a:p>
            <a:pPr lvl="1"/>
            <a:r>
              <a:rPr lang="en-US" dirty="0" smtClean="0"/>
              <a:t>A couple of wires long enough to make the connections.</a:t>
            </a:r>
          </a:p>
          <a:p>
            <a:endParaRPr lang="en-US" dirty="0" smtClean="0"/>
          </a:p>
          <a:p>
            <a:r>
              <a:rPr lang="en-US" dirty="0" smtClean="0"/>
              <a:t>When done you will essentially have digital pin 13 connected to the anode of an LED and the LED will be grounded through a low value resistor to the Arduino's ground pin.</a:t>
            </a:r>
            <a:endParaRPr lang="en-US" dirty="0"/>
          </a:p>
        </p:txBody>
      </p:sp>
    </p:spTree>
    <p:extLst>
      <p:ext uri="{BB962C8B-B14F-4D97-AF65-F5344CB8AC3E}">
        <p14:creationId xmlns:p14="http://schemas.microsoft.com/office/powerpoint/2010/main" val="234049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51908"/>
            <a:ext cx="9144000" cy="65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63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4" name="Content Placeholder 3"/>
          <p:cNvSpPr>
            <a:spLocks noGrp="1"/>
          </p:cNvSpPr>
          <p:nvPr>
            <p:ph idx="1"/>
          </p:nvPr>
        </p:nvSpPr>
        <p:spPr>
          <a:xfrm>
            <a:off x="457200" y="2362200"/>
            <a:ext cx="8229600" cy="4343400"/>
          </a:xfrm>
        </p:spPr>
        <p:txBody>
          <a:bodyPr>
            <a:normAutofit/>
          </a:bodyPr>
          <a:lstStyle/>
          <a:p>
            <a:r>
              <a:rPr lang="en-US" dirty="0" smtClean="0"/>
              <a:t>Next you need to get the software called the </a:t>
            </a:r>
            <a:r>
              <a:rPr lang="en-US" b="1" u="sng" dirty="0" smtClean="0"/>
              <a:t>IDE</a:t>
            </a:r>
            <a:r>
              <a:rPr lang="en-US" dirty="0" smtClean="0"/>
              <a:t> Integrated Development Environment. </a:t>
            </a:r>
          </a:p>
          <a:p>
            <a:endParaRPr lang="en-US" dirty="0"/>
          </a:p>
          <a:p>
            <a:r>
              <a:rPr lang="en-US" dirty="0" smtClean="0"/>
              <a:t>If it isn’t already installed on your PC.</a:t>
            </a:r>
          </a:p>
          <a:p>
            <a:endParaRPr lang="en-US" dirty="0" smtClean="0"/>
          </a:p>
          <a:p>
            <a:endParaRPr lang="en-US" dirty="0"/>
          </a:p>
        </p:txBody>
      </p:sp>
    </p:spTree>
    <p:extLst>
      <p:ext uri="{BB962C8B-B14F-4D97-AF65-F5344CB8AC3E}">
        <p14:creationId xmlns:p14="http://schemas.microsoft.com/office/powerpoint/2010/main" val="32843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 to </a:t>
            </a:r>
            <a:r>
              <a:rPr lang="en-US" dirty="0">
                <a:hlinkClick r:id="rId2"/>
              </a:rPr>
              <a:t>www.arduino.cc/en/Main/Software</a:t>
            </a:r>
            <a:r>
              <a:rPr lang="en-US" dirty="0"/>
              <a:t> </a:t>
            </a:r>
          </a:p>
        </p:txBody>
      </p:sp>
      <p:sp>
        <p:nvSpPr>
          <p:cNvPr id="3" name="Content Placeholder 2"/>
          <p:cNvSpPr>
            <a:spLocks noGrp="1"/>
          </p:cNvSpPr>
          <p:nvPr>
            <p:ph idx="1"/>
          </p:nvPr>
        </p:nvSpPr>
        <p:spPr/>
        <p:txBody>
          <a:bodyPr>
            <a:normAutofit/>
          </a:bodyPr>
          <a:lstStyle/>
          <a:p>
            <a:endParaRPr lang="en-US" dirty="0" smtClean="0"/>
          </a:p>
          <a:p>
            <a:r>
              <a:rPr lang="en-US" dirty="0" smtClean="0"/>
              <a:t>Choose </a:t>
            </a:r>
            <a:r>
              <a:rPr lang="en-US" dirty="0"/>
              <a:t>the correct version for your operating system such as </a:t>
            </a:r>
            <a:r>
              <a:rPr lang="en-US" dirty="0" smtClean="0"/>
              <a:t>(If you are running Windows) </a:t>
            </a:r>
          </a:p>
          <a:p>
            <a:r>
              <a:rPr lang="en-US" dirty="0" smtClean="0">
                <a:hlinkClick r:id="rId3"/>
              </a:rPr>
              <a:t>Windows </a:t>
            </a:r>
            <a:r>
              <a:rPr lang="en-US" dirty="0">
                <a:hlinkClick r:id="rId3"/>
              </a:rPr>
              <a:t>Installer</a:t>
            </a:r>
            <a:r>
              <a:rPr lang="en-US" dirty="0"/>
              <a:t>, </a:t>
            </a:r>
            <a:r>
              <a:rPr lang="en-US" dirty="0" smtClean="0"/>
              <a:t>Or the </a:t>
            </a:r>
            <a:r>
              <a:rPr lang="en-US" dirty="0" smtClean="0">
                <a:hlinkClick r:id="rId4"/>
              </a:rPr>
              <a:t>Windows </a:t>
            </a:r>
            <a:r>
              <a:rPr lang="en-US" dirty="0">
                <a:hlinkClick r:id="rId4"/>
              </a:rPr>
              <a:t>(ZIP file)</a:t>
            </a:r>
            <a:r>
              <a:rPr lang="en-US" dirty="0"/>
              <a:t> if you are </a:t>
            </a:r>
            <a:r>
              <a:rPr lang="en-US" dirty="0" smtClean="0"/>
              <a:t>comfortable using Zip files, but the Windows installer exe is simpler.</a:t>
            </a:r>
            <a:endParaRPr lang="en-US" dirty="0" smtClean="0"/>
          </a:p>
          <a:p>
            <a:pPr lvl="1"/>
            <a:r>
              <a:rPr lang="en-US" dirty="0" smtClean="0"/>
              <a:t>(They are located </a:t>
            </a:r>
            <a:r>
              <a:rPr lang="en-US" dirty="0"/>
              <a:t>about halfway down the page).</a:t>
            </a:r>
          </a:p>
          <a:p>
            <a:endParaRPr lang="en-US" dirty="0"/>
          </a:p>
        </p:txBody>
      </p:sp>
    </p:spTree>
    <p:extLst>
      <p:ext uri="{BB962C8B-B14F-4D97-AF65-F5344CB8AC3E}">
        <p14:creationId xmlns:p14="http://schemas.microsoft.com/office/powerpoint/2010/main" val="2734225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r>
              <a:rPr lang="en-US" dirty="0" smtClean="0"/>
              <a:t>Now find the file you just downloaded (Probably in your downloads folder).</a:t>
            </a:r>
          </a:p>
          <a:p>
            <a:endParaRPr lang="en-US" dirty="0" smtClean="0"/>
          </a:p>
          <a:p>
            <a:r>
              <a:rPr lang="en-US" dirty="0" smtClean="0"/>
              <a:t>It </a:t>
            </a:r>
            <a:r>
              <a:rPr lang="en-US" dirty="0"/>
              <a:t>is called </a:t>
            </a:r>
            <a:r>
              <a:rPr lang="en-US" dirty="0" smtClean="0"/>
              <a:t>“arduino-1.6.3-windows.exe”</a:t>
            </a:r>
          </a:p>
          <a:p>
            <a:endParaRPr lang="en-US" dirty="0"/>
          </a:p>
          <a:p>
            <a:r>
              <a:rPr lang="en-US" dirty="0" smtClean="0"/>
              <a:t>Double click on it and install it.</a:t>
            </a:r>
          </a:p>
          <a:p>
            <a:endParaRPr lang="en-US" dirty="0"/>
          </a:p>
        </p:txBody>
      </p:sp>
    </p:spTree>
    <p:extLst>
      <p:ext uri="{BB962C8B-B14F-4D97-AF65-F5344CB8AC3E}">
        <p14:creationId xmlns:p14="http://schemas.microsoft.com/office/powerpoint/2010/main" val="201234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Once installation is complete plug the Arduino into the computer using a USB cable.</a:t>
            </a:r>
          </a:p>
          <a:p>
            <a:endParaRPr lang="en-US" dirty="0"/>
          </a:p>
          <a:p>
            <a:r>
              <a:rPr lang="en-US" dirty="0" smtClean="0"/>
              <a:t>Windows should detect new hardware and ask to download drivers. Let it do so, and once done Activate the IDE software.</a:t>
            </a:r>
          </a:p>
          <a:p>
            <a:endParaRPr lang="en-US" dirty="0"/>
          </a:p>
          <a:p>
            <a:r>
              <a:rPr lang="en-US" dirty="0"/>
              <a:t>A desktop shortcut should have been created called Arduino.</a:t>
            </a:r>
          </a:p>
          <a:p>
            <a:endParaRPr lang="en-US" dirty="0"/>
          </a:p>
        </p:txBody>
      </p:sp>
    </p:spTree>
    <p:extLst>
      <p:ext uri="{BB962C8B-B14F-4D97-AF65-F5344CB8AC3E}">
        <p14:creationId xmlns:p14="http://schemas.microsoft.com/office/powerpoint/2010/main" val="92403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Arduino?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Basically it is a Microcontroller.</a:t>
            </a:r>
          </a:p>
          <a:p>
            <a:endParaRPr lang="en-US" dirty="0" smtClean="0"/>
          </a:p>
          <a:p>
            <a:r>
              <a:rPr lang="en-US" dirty="0" smtClean="0"/>
              <a:t>So what is a microcontroller you ask?</a:t>
            </a:r>
          </a:p>
          <a:p>
            <a:pPr lvl="1"/>
            <a:r>
              <a:rPr lang="en-US" dirty="0" smtClean="0"/>
              <a:t>Basically… an entire computer on a chip.</a:t>
            </a:r>
          </a:p>
          <a:p>
            <a:endParaRPr lang="en-US" dirty="0" smtClean="0"/>
          </a:p>
          <a:p>
            <a:r>
              <a:rPr lang="en-US" dirty="0" smtClean="0"/>
              <a:t>Well… sort of a basic stripped down bare bones computer. </a:t>
            </a:r>
          </a:p>
          <a:p>
            <a:pPr lvl="1"/>
            <a:r>
              <a:rPr lang="en-US" dirty="0" smtClean="0"/>
              <a:t>Not the type you are familiar with such as a desktop or laptop computer, but one that is intended for one specific application.</a:t>
            </a:r>
            <a:endParaRPr lang="en-US" dirty="0"/>
          </a:p>
        </p:txBody>
      </p:sp>
    </p:spTree>
    <p:extLst>
      <p:ext uri="{BB962C8B-B14F-4D97-AF65-F5344CB8AC3E}">
        <p14:creationId xmlns:p14="http://schemas.microsoft.com/office/powerpoint/2010/main" val="64334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r>
              <a:rPr lang="en-US" dirty="0" smtClean="0"/>
              <a:t>Now… On the Desktop right click and select create a new shortcut.</a:t>
            </a:r>
          </a:p>
          <a:p>
            <a:r>
              <a:rPr lang="en-US" dirty="0" smtClean="0"/>
              <a:t>A window will open asking what do you want to create a shortcut for?</a:t>
            </a:r>
          </a:p>
          <a:p>
            <a:endParaRPr lang="en-US" dirty="0"/>
          </a:p>
          <a:p>
            <a:r>
              <a:rPr lang="en-US" dirty="0" smtClean="0"/>
              <a:t>Browse to the downloads directory and then on into the arduino-1.6.3-windows\arduino-1.6.3 directory,</a:t>
            </a:r>
          </a:p>
          <a:p>
            <a:r>
              <a:rPr lang="en-US" dirty="0" smtClean="0"/>
              <a:t>Select the arduino.exe file and then hit finish.</a:t>
            </a:r>
          </a:p>
          <a:p>
            <a:endParaRPr lang="en-US" dirty="0"/>
          </a:p>
          <a:p>
            <a:r>
              <a:rPr lang="en-US" dirty="0" smtClean="0"/>
              <a:t>A desktop shortcut should have been created called Arduino.</a:t>
            </a:r>
            <a:endParaRPr lang="en-US" dirty="0"/>
          </a:p>
          <a:p>
            <a:endParaRPr lang="en-US" dirty="0"/>
          </a:p>
        </p:txBody>
      </p:sp>
    </p:spTree>
    <p:extLst>
      <p:ext uri="{BB962C8B-B14F-4D97-AF65-F5344CB8AC3E}">
        <p14:creationId xmlns:p14="http://schemas.microsoft.com/office/powerpoint/2010/main" val="3981344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a:bodyPr>
          <a:lstStyle/>
          <a:p>
            <a:r>
              <a:rPr lang="en-US" dirty="0" smtClean="0"/>
              <a:t>On the IDE software at the top is a drop down menu called Tools.</a:t>
            </a:r>
          </a:p>
          <a:p>
            <a:endParaRPr lang="en-US" dirty="0"/>
          </a:p>
          <a:p>
            <a:r>
              <a:rPr lang="en-US" dirty="0" smtClean="0"/>
              <a:t>Select that and look for a sub menu called Ports.</a:t>
            </a:r>
          </a:p>
          <a:p>
            <a:endParaRPr lang="en-US" dirty="0"/>
          </a:p>
          <a:p>
            <a:r>
              <a:rPr lang="en-US" dirty="0" smtClean="0"/>
              <a:t>Under that you should see at least one port listed for example “COM4 (Arduino Uno)”</a:t>
            </a:r>
          </a:p>
          <a:p>
            <a:endParaRPr lang="en-US" dirty="0" smtClean="0"/>
          </a:p>
          <a:p>
            <a:r>
              <a:rPr lang="en-US" dirty="0" smtClean="0"/>
              <a:t>Select that port (be sure there is a checkmark beside it) </a:t>
            </a:r>
          </a:p>
          <a:p>
            <a:pPr lvl="1"/>
            <a:r>
              <a:rPr lang="en-US" dirty="0" smtClean="0"/>
              <a:t>A</a:t>
            </a:r>
            <a:r>
              <a:rPr lang="en-US" dirty="0" smtClean="0"/>
              <a:t>nd the computer should now be able to talk to the Arduino.</a:t>
            </a:r>
            <a:endParaRPr lang="en-US" dirty="0"/>
          </a:p>
        </p:txBody>
      </p:sp>
    </p:spTree>
    <p:extLst>
      <p:ext uri="{BB962C8B-B14F-4D97-AF65-F5344CB8AC3E}">
        <p14:creationId xmlns:p14="http://schemas.microsoft.com/office/powerpoint/2010/main" val="4495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781800"/>
          </a:xfrm>
        </p:spPr>
        <p:txBody>
          <a:bodyPr>
            <a:normAutofit fontScale="92500" lnSpcReduction="10000"/>
          </a:bodyPr>
          <a:lstStyle/>
          <a:p>
            <a:r>
              <a:rPr lang="en-US" dirty="0" smtClean="0"/>
              <a:t>Once done you should have the following program loaded on your PC.</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It is the IDE, and its sort of like notepad with a few extras.</a:t>
            </a:r>
          </a:p>
          <a:p>
            <a:r>
              <a:rPr lang="en-US" dirty="0" smtClean="0"/>
              <a:t>Its where you write your programs, called “Scripts”, and they are written in a text format just like notepad.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09599"/>
            <a:ext cx="3124200" cy="372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909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fontScale="85000" lnSpcReduction="20000"/>
          </a:bodyPr>
          <a:lstStyle/>
          <a:p>
            <a:r>
              <a:rPr lang="en-US" dirty="0" smtClean="0"/>
              <a:t>Also, you can copy other Scripts (programs) from the web, or from notepad, or wherever else you find the text and paste it into this window.</a:t>
            </a:r>
          </a:p>
          <a:p>
            <a:endParaRPr lang="en-US" dirty="0" smtClean="0"/>
          </a:p>
          <a:p>
            <a:r>
              <a:rPr lang="en-US" dirty="0" smtClean="0"/>
              <a:t>Once the complete script is pasted, written, or opened into this window it can be automatically checked by the IDE to be sure there are no “Bugs” in the script by clicking on the check mark in a circle (Called Verify) at the upper left of the window.</a:t>
            </a:r>
          </a:p>
          <a:p>
            <a:pPr lvl="1"/>
            <a:r>
              <a:rPr lang="en-US" dirty="0" smtClean="0"/>
              <a:t>Any problems detected will be highlighted and a basic explanation of the issue will be posted at the bottom of the IDE.</a:t>
            </a:r>
          </a:p>
          <a:p>
            <a:endParaRPr lang="en-US" dirty="0" smtClean="0"/>
          </a:p>
          <a:p>
            <a:r>
              <a:rPr lang="en-US" dirty="0" smtClean="0"/>
              <a:t>If everything looks good, then by selecting the “Upload” button (the Arrow in a circle next to the Verify button) the script is compiled and sent to the Arduino via the USB cable.</a:t>
            </a:r>
            <a:endParaRPr lang="en-US" dirty="0"/>
          </a:p>
        </p:txBody>
      </p:sp>
    </p:spTree>
    <p:extLst>
      <p:ext uri="{BB962C8B-B14F-4D97-AF65-F5344CB8AC3E}">
        <p14:creationId xmlns:p14="http://schemas.microsoft.com/office/powerpoint/2010/main" val="3515329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Blinking LED</a:t>
            </a:r>
            <a:endParaRPr lang="en-US" dirty="0"/>
          </a:p>
        </p:txBody>
      </p:sp>
      <p:sp>
        <p:nvSpPr>
          <p:cNvPr id="3" name="Content Placeholder 2"/>
          <p:cNvSpPr>
            <a:spLocks noGrp="1"/>
          </p:cNvSpPr>
          <p:nvPr>
            <p:ph idx="1"/>
          </p:nvPr>
        </p:nvSpPr>
        <p:spPr>
          <a:xfrm>
            <a:off x="152400" y="1600200"/>
            <a:ext cx="8839200" cy="5181600"/>
          </a:xfrm>
        </p:spPr>
        <p:txBody>
          <a:bodyPr>
            <a:normAutofit fontScale="70000" lnSpcReduction="20000"/>
          </a:bodyPr>
          <a:lstStyle/>
          <a:p>
            <a:r>
              <a:rPr lang="en-US" dirty="0" smtClean="0"/>
              <a:t>Lets load a program.</a:t>
            </a:r>
          </a:p>
          <a:p>
            <a:endParaRPr lang="en-US" dirty="0" smtClean="0"/>
          </a:p>
          <a:p>
            <a:r>
              <a:rPr lang="en-US" dirty="0" smtClean="0"/>
              <a:t>Open the IDE program and also open the text file “Blinking” using notepad.</a:t>
            </a:r>
          </a:p>
          <a:p>
            <a:r>
              <a:rPr lang="en-US" dirty="0" smtClean="0"/>
              <a:t>Click anywhere inside the notepad text box to get the active curser.</a:t>
            </a:r>
          </a:p>
          <a:p>
            <a:r>
              <a:rPr lang="en-US" dirty="0" smtClean="0"/>
              <a:t>Then select ctrl and the letter “a”.</a:t>
            </a:r>
          </a:p>
          <a:p>
            <a:pPr lvl="1"/>
            <a:r>
              <a:rPr lang="en-US" dirty="0" smtClean="0"/>
              <a:t>This </a:t>
            </a:r>
            <a:r>
              <a:rPr lang="en-US" dirty="0"/>
              <a:t>will highlight everything inside of notepad</a:t>
            </a:r>
            <a:r>
              <a:rPr lang="en-US" dirty="0" smtClean="0"/>
              <a:t>.</a:t>
            </a:r>
          </a:p>
          <a:p>
            <a:pPr lvl="1"/>
            <a:endParaRPr lang="en-US" dirty="0"/>
          </a:p>
          <a:p>
            <a:r>
              <a:rPr lang="en-US" dirty="0" smtClean="0"/>
              <a:t>Selecting ctrl and the letter “c” will copy everything that was highlighted to the clipboard.</a:t>
            </a:r>
          </a:p>
          <a:p>
            <a:endParaRPr lang="en-US" dirty="0" smtClean="0"/>
          </a:p>
          <a:p>
            <a:r>
              <a:rPr lang="en-US" dirty="0" smtClean="0"/>
              <a:t>Next click anywhere inside of the white field of the IDE so you can see the curser blinking inside of it.</a:t>
            </a:r>
          </a:p>
          <a:p>
            <a:endParaRPr lang="en-US" dirty="0" smtClean="0"/>
          </a:p>
          <a:p>
            <a:r>
              <a:rPr lang="en-US" dirty="0" smtClean="0"/>
              <a:t>Once the curser is in the IDE selecting ctrl and “v” will paste everything copied from the clipboard into the IDE.</a:t>
            </a:r>
            <a:endParaRPr lang="en-US" dirty="0"/>
          </a:p>
          <a:p>
            <a:endParaRPr lang="en-US" dirty="0" smtClean="0"/>
          </a:p>
        </p:txBody>
      </p:sp>
    </p:spTree>
    <p:extLst>
      <p:ext uri="{BB962C8B-B14F-4D97-AF65-F5344CB8AC3E}">
        <p14:creationId xmlns:p14="http://schemas.microsoft.com/office/powerpoint/2010/main" val="4217857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the program</a:t>
            </a:r>
            <a:endParaRPr lang="en-US" dirty="0"/>
          </a:p>
        </p:txBody>
      </p:sp>
      <p:sp>
        <p:nvSpPr>
          <p:cNvPr id="3" name="Content Placeholder 2"/>
          <p:cNvSpPr>
            <a:spLocks noGrp="1"/>
          </p:cNvSpPr>
          <p:nvPr>
            <p:ph idx="1"/>
          </p:nvPr>
        </p:nvSpPr>
        <p:spPr/>
        <p:txBody>
          <a:bodyPr/>
          <a:lstStyle/>
          <a:p>
            <a:r>
              <a:rPr lang="en-US" dirty="0" smtClean="0"/>
              <a:t>Selecting the upload button at the top left of the IDE (Arrow inside of a circle) will cause the program you just loaded into the IDE to be compiled and sent to the Arduino via the USB.</a:t>
            </a:r>
          </a:p>
          <a:p>
            <a:r>
              <a:rPr lang="en-US" dirty="0" smtClean="0"/>
              <a:t>If there are no errors, and if you have the USB properly connected, and… if you have properly constructed the circuit from slide 15, then you should see the LED start to blink.</a:t>
            </a:r>
            <a:endParaRPr lang="en-US" dirty="0"/>
          </a:p>
        </p:txBody>
      </p:sp>
    </p:spTree>
    <p:extLst>
      <p:ext uri="{BB962C8B-B14F-4D97-AF65-F5344CB8AC3E}">
        <p14:creationId xmlns:p14="http://schemas.microsoft.com/office/powerpoint/2010/main" val="903692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around a bit.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want the LED to blink faster or slower try adding, or subtracting from the number in the parentheses after the command delay.</a:t>
            </a:r>
          </a:p>
          <a:p>
            <a:r>
              <a:rPr lang="en-US" dirty="0" smtClean="0"/>
              <a:t>It should be at a value of 1000 now and look something like this:</a:t>
            </a:r>
          </a:p>
          <a:p>
            <a:r>
              <a:rPr lang="en-US" dirty="0" smtClean="0"/>
              <a:t>delay(1000);</a:t>
            </a:r>
          </a:p>
          <a:p>
            <a:pPr lvl="1"/>
            <a:r>
              <a:rPr lang="en-US" dirty="0" smtClean="0"/>
              <a:t>Also note… There are two delay commands in this program, play with them both.</a:t>
            </a:r>
            <a:endParaRPr lang="en-US" dirty="0"/>
          </a:p>
          <a:p>
            <a:r>
              <a:rPr lang="en-US" dirty="0" smtClean="0"/>
              <a:t>If you make any changes you will have to re-upload the changed program to the Arduino.</a:t>
            </a:r>
            <a:endParaRPr lang="en-US" dirty="0"/>
          </a:p>
        </p:txBody>
      </p:sp>
    </p:spTree>
    <p:extLst>
      <p:ext uri="{BB962C8B-B14F-4D97-AF65-F5344CB8AC3E}">
        <p14:creationId xmlns:p14="http://schemas.microsoft.com/office/powerpoint/2010/main" val="93305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6141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04800"/>
            <a:ext cx="8229600" cy="6172200"/>
          </a:xfrm>
        </p:spPr>
        <p:txBody>
          <a:bodyPr>
            <a:normAutofit/>
          </a:bodyPr>
          <a:lstStyle/>
          <a:p>
            <a:r>
              <a:rPr lang="en-US" dirty="0" smtClean="0"/>
              <a:t>A microcontroller is a computer reserved to do just one thing (or a few things).</a:t>
            </a:r>
          </a:p>
          <a:p>
            <a:endParaRPr lang="en-US" dirty="0" smtClean="0"/>
          </a:p>
          <a:p>
            <a:r>
              <a:rPr lang="en-US" dirty="0" smtClean="0">
                <a:solidFill>
                  <a:srgbClr val="FFFF00"/>
                </a:solidFill>
              </a:rPr>
              <a:t>For example: </a:t>
            </a:r>
          </a:p>
          <a:p>
            <a:pPr lvl="1"/>
            <a:r>
              <a:rPr lang="en-US" dirty="0" smtClean="0">
                <a:solidFill>
                  <a:srgbClr val="FFFF00"/>
                </a:solidFill>
              </a:rPr>
              <a:t>You can have a computer dedicated to do nothing other than control the headlights in your car.</a:t>
            </a:r>
          </a:p>
          <a:p>
            <a:pPr lvl="1"/>
            <a:endParaRPr lang="en-US" dirty="0" smtClean="0">
              <a:solidFill>
                <a:srgbClr val="FFFF00"/>
              </a:solidFill>
            </a:endParaRPr>
          </a:p>
          <a:p>
            <a:pPr lvl="2"/>
            <a:r>
              <a:rPr lang="en-US" dirty="0" smtClean="0"/>
              <a:t>It could have a light sensor to tell when it is dark enough that you should be using headlights </a:t>
            </a:r>
          </a:p>
          <a:p>
            <a:pPr lvl="2"/>
            <a:endParaRPr lang="en-US" dirty="0">
              <a:solidFill>
                <a:srgbClr val="FFFF00"/>
              </a:solidFill>
            </a:endParaRPr>
          </a:p>
          <a:p>
            <a:pPr lvl="2"/>
            <a:r>
              <a:rPr lang="en-US" dirty="0" smtClean="0">
                <a:solidFill>
                  <a:srgbClr val="FFFF00"/>
                </a:solidFill>
              </a:rPr>
              <a:t>and a sensor to tell when the car is actually running (as it wouldn’t be wise to turn the headlights on when the car is parked in the garage).</a:t>
            </a:r>
          </a:p>
          <a:p>
            <a:endParaRPr lang="en-US" dirty="0">
              <a:solidFill>
                <a:srgbClr val="FFFF00"/>
              </a:solidFill>
            </a:endParaRPr>
          </a:p>
        </p:txBody>
      </p:sp>
    </p:spTree>
    <p:extLst>
      <p:ext uri="{BB962C8B-B14F-4D97-AF65-F5344CB8AC3E}">
        <p14:creationId xmlns:p14="http://schemas.microsoft.com/office/powerpoint/2010/main" val="321041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t>With such a computer built into a larger system dedicated to do such a simple task, there would be no need for it to have any extras. </a:t>
            </a:r>
          </a:p>
          <a:p>
            <a:pPr lvl="1"/>
            <a:r>
              <a:rPr lang="en-US" dirty="0" smtClean="0"/>
              <a:t>A keyboard, monitor or a mouse would be a waste of space and money.</a:t>
            </a:r>
          </a:p>
          <a:p>
            <a:endParaRPr lang="en-US" dirty="0" smtClean="0"/>
          </a:p>
          <a:p>
            <a:r>
              <a:rPr lang="en-US" dirty="0" smtClean="0"/>
              <a:t>There are lots of extra stuff in a computer that can be done away with to streamline this dedicated computer… So much so they can get it down to a single chip and a few extra support components.</a:t>
            </a:r>
          </a:p>
        </p:txBody>
      </p:sp>
    </p:spTree>
    <p:extLst>
      <p:ext uri="{BB962C8B-B14F-4D97-AF65-F5344CB8AC3E}">
        <p14:creationId xmlns:p14="http://schemas.microsoft.com/office/powerpoint/2010/main" val="240258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System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computer on a chip is its own independent system.</a:t>
            </a:r>
          </a:p>
          <a:p>
            <a:pPr lvl="1"/>
            <a:r>
              <a:rPr lang="en-US" dirty="0" smtClean="0"/>
              <a:t>A small complex system in its own right that is programed to do something inside of a larger system.  </a:t>
            </a:r>
          </a:p>
          <a:p>
            <a:pPr lvl="1"/>
            <a:r>
              <a:rPr lang="en-US" dirty="0" smtClean="0"/>
              <a:t>A small dedicated computer used to control the headlights embedded into a larger system… That of a cars electrical system.</a:t>
            </a:r>
          </a:p>
          <a:p>
            <a:endParaRPr lang="en-US" dirty="0" smtClean="0"/>
          </a:p>
          <a:p>
            <a:r>
              <a:rPr lang="en-US" dirty="0" smtClean="0"/>
              <a:t>So in this respect we can define an </a:t>
            </a:r>
            <a:r>
              <a:rPr lang="en-US" b="1" dirty="0" smtClean="0"/>
              <a:t>Embedded system</a:t>
            </a:r>
            <a:r>
              <a:rPr lang="en-US" dirty="0" smtClean="0"/>
              <a:t> as a computer system with a dedicated function within a larger mechanical or electrical system.</a:t>
            </a:r>
          </a:p>
          <a:p>
            <a:endParaRPr lang="en-US" dirty="0"/>
          </a:p>
        </p:txBody>
      </p:sp>
    </p:spTree>
    <p:extLst>
      <p:ext uri="{BB962C8B-B14F-4D97-AF65-F5344CB8AC3E}">
        <p14:creationId xmlns:p14="http://schemas.microsoft.com/office/powerpoint/2010/main" val="24010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0" y="152400"/>
            <a:ext cx="7086600" cy="762000"/>
          </a:xfrm>
        </p:spPr>
        <p:txBody>
          <a:bodyPr>
            <a:normAutofit/>
          </a:bodyPr>
          <a:lstStyle/>
          <a:p>
            <a:r>
              <a:rPr lang="en-US" dirty="0" smtClean="0"/>
              <a:t>Embedded systems are very common.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1" y="914400"/>
            <a:ext cx="42862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219201"/>
            <a:ext cx="2286000" cy="173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41658"/>
            <a:ext cx="2786270" cy="197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28737"/>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361829"/>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7432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9374" y="4495800"/>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046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3124200"/>
          </a:xfrm>
        </p:spPr>
        <p:txBody>
          <a:bodyPr>
            <a:normAutofit/>
          </a:bodyPr>
          <a:lstStyle/>
          <a:p>
            <a:r>
              <a:rPr lang="en-US" dirty="0" smtClean="0"/>
              <a:t>This stripped down Bare Bones computer tends to be a simple one, and as far as computers go… Can’t do much.</a:t>
            </a:r>
          </a:p>
          <a:p>
            <a:pPr lvl="1"/>
            <a:r>
              <a:rPr lang="en-US" dirty="0" smtClean="0"/>
              <a:t>At least as far as surfing the web or playing games with, but it is their simplicity that makes them so versatile, and with versatility, one finds power.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850" y="3495541"/>
            <a:ext cx="2692758" cy="289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 y="3352800"/>
            <a:ext cx="20574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086091"/>
            <a:ext cx="3001600" cy="212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92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two parts to the Arduino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Hardware</a:t>
            </a:r>
          </a:p>
          <a:p>
            <a:pPr lvl="1"/>
            <a:r>
              <a:rPr lang="en-US" dirty="0" smtClean="0"/>
              <a:t>The Arduino itself, and any other components and circuits that you will use along with it.</a:t>
            </a:r>
            <a:endParaRPr lang="en-US" dirty="0"/>
          </a:p>
          <a:p>
            <a:endParaRPr lang="en-US" dirty="0" smtClean="0"/>
          </a:p>
          <a:p>
            <a:r>
              <a:rPr lang="en-US" dirty="0" smtClean="0"/>
              <a:t>The Software</a:t>
            </a:r>
          </a:p>
          <a:p>
            <a:pPr lvl="1"/>
            <a:r>
              <a:rPr lang="en-US" dirty="0" smtClean="0"/>
              <a:t>The programs you will load onto the Arduino as well as the interface software you will use to load the programs with.</a:t>
            </a:r>
          </a:p>
          <a:p>
            <a:endParaRPr lang="en-US" dirty="0" smtClean="0"/>
          </a:p>
          <a:p>
            <a:r>
              <a:rPr lang="en-US" dirty="0" smtClean="0"/>
              <a:t>Lets look at the Hardware first.</a:t>
            </a:r>
            <a:endParaRPr lang="en-US" dirty="0"/>
          </a:p>
        </p:txBody>
      </p:sp>
    </p:spTree>
    <p:extLst>
      <p:ext uri="{BB962C8B-B14F-4D97-AF65-F5344CB8AC3E}">
        <p14:creationId xmlns:p14="http://schemas.microsoft.com/office/powerpoint/2010/main" val="103406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Arduino UNO</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114"/>
            <a:ext cx="8628129" cy="548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32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1402</Words>
  <Application>Microsoft Office PowerPoint</Application>
  <PresentationFormat>On-screen Show (4:3)</PresentationFormat>
  <Paragraphs>132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Arduino</vt:lpstr>
      <vt:lpstr>What is Arduino?</vt:lpstr>
      <vt:lpstr>PowerPoint Presentation</vt:lpstr>
      <vt:lpstr>PowerPoint Presentation</vt:lpstr>
      <vt:lpstr>Embedded System</vt:lpstr>
      <vt:lpstr>PowerPoint Presentation</vt:lpstr>
      <vt:lpstr>PowerPoint Presentation</vt:lpstr>
      <vt:lpstr>There are two parts to the Arduino</vt:lpstr>
      <vt:lpstr>The Arduino UNO</vt:lpstr>
      <vt:lpstr>PowerPoint Presentation</vt:lpstr>
      <vt:lpstr>PowerPoint Presentation</vt:lpstr>
      <vt:lpstr>PowerPoint Presentation</vt:lpstr>
      <vt:lpstr>PowerPoint Presentation</vt:lpstr>
      <vt:lpstr>PowerPoint Presentation</vt:lpstr>
      <vt:lpstr>PowerPoint Presentation</vt:lpstr>
      <vt:lpstr>Software</vt:lpstr>
      <vt:lpstr>Go to www.arduino.cc/en/Main/Software </vt:lpstr>
      <vt:lpstr>PowerPoint Presentation</vt:lpstr>
      <vt:lpstr>PowerPoint Presentation</vt:lpstr>
      <vt:lpstr>PowerPoint Presentation</vt:lpstr>
      <vt:lpstr>PowerPoint Presentation</vt:lpstr>
      <vt:lpstr>PowerPoint Presentation</vt:lpstr>
      <vt:lpstr>PowerPoint Presentation</vt:lpstr>
      <vt:lpstr>Blinking LED</vt:lpstr>
      <vt:lpstr>Load the program</vt:lpstr>
      <vt:lpstr>Play around a bit.</vt:lpstr>
    </vt:vector>
  </TitlesOfParts>
  <Company>South Plains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Arduino</dc:title>
  <dc:creator>IMET</dc:creator>
  <cp:lastModifiedBy>Teacher</cp:lastModifiedBy>
  <cp:revision>63</cp:revision>
  <dcterms:created xsi:type="dcterms:W3CDTF">2014-06-02T19:49:19Z</dcterms:created>
  <dcterms:modified xsi:type="dcterms:W3CDTF">2015-04-08T15:59:01Z</dcterms:modified>
</cp:coreProperties>
</file>