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0" r:id="rId3"/>
    <p:sldId id="292" r:id="rId4"/>
    <p:sldId id="291" r:id="rId5"/>
    <p:sldId id="293" r:id="rId6"/>
    <p:sldId id="258" r:id="rId7"/>
    <p:sldId id="294" r:id="rId8"/>
    <p:sldId id="257" r:id="rId9"/>
    <p:sldId id="261" r:id="rId10"/>
    <p:sldId id="295" r:id="rId11"/>
    <p:sldId id="289" r:id="rId12"/>
    <p:sldId id="297" r:id="rId13"/>
    <p:sldId id="296" r:id="rId14"/>
    <p:sldId id="260" r:id="rId15"/>
    <p:sldId id="299" r:id="rId16"/>
    <p:sldId id="274" r:id="rId17"/>
    <p:sldId id="278" r:id="rId18"/>
    <p:sldId id="259" r:id="rId19"/>
    <p:sldId id="265" r:id="rId20"/>
    <p:sldId id="262" r:id="rId21"/>
    <p:sldId id="270" r:id="rId22"/>
    <p:sldId id="300" r:id="rId23"/>
    <p:sldId id="268" r:id="rId24"/>
    <p:sldId id="266" r:id="rId25"/>
    <p:sldId id="269" r:id="rId26"/>
    <p:sldId id="272" r:id="rId27"/>
    <p:sldId id="275" r:id="rId28"/>
    <p:sldId id="273" r:id="rId29"/>
    <p:sldId id="276" r:id="rId30"/>
    <p:sldId id="277" r:id="rId31"/>
    <p:sldId id="286" r:id="rId32"/>
    <p:sldId id="279" r:id="rId33"/>
    <p:sldId id="282" r:id="rId34"/>
    <p:sldId id="283" r:id="rId35"/>
    <p:sldId id="284" r:id="rId36"/>
    <p:sldId id="280" r:id="rId37"/>
    <p:sldId id="287" r:id="rId38"/>
    <p:sldId id="301" r:id="rId39"/>
    <p:sldId id="288" r:id="rId40"/>
    <p:sldId id="285" r:id="rId41"/>
    <p:sldId id="302"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164"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E9EF4C-6D55-48AF-951D-5A0D1C8E5DB5}" type="datetimeFigureOut">
              <a:rPr lang="en-US" smtClean="0"/>
              <a:pPr/>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98914F-003C-460C-AA4A-4B8DE26FE93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E9EF4C-6D55-48AF-951D-5A0D1C8E5DB5}" type="datetimeFigureOut">
              <a:rPr lang="en-US" smtClean="0"/>
              <a:pPr/>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98914F-003C-460C-AA4A-4B8DE26FE93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E9EF4C-6D55-48AF-951D-5A0D1C8E5DB5}" type="datetimeFigureOut">
              <a:rPr lang="en-US" smtClean="0"/>
              <a:pPr/>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98914F-003C-460C-AA4A-4B8DE26FE93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E9EF4C-6D55-48AF-951D-5A0D1C8E5DB5}" type="datetimeFigureOut">
              <a:rPr lang="en-US" smtClean="0"/>
              <a:pPr/>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98914F-003C-460C-AA4A-4B8DE26FE93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9EF4C-6D55-48AF-951D-5A0D1C8E5DB5}" type="datetimeFigureOut">
              <a:rPr lang="en-US" smtClean="0"/>
              <a:pPr/>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98914F-003C-460C-AA4A-4B8DE26FE93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E9EF4C-6D55-48AF-951D-5A0D1C8E5DB5}" type="datetimeFigureOut">
              <a:rPr lang="en-US" smtClean="0"/>
              <a:pPr/>
              <a:t>8/1/2021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98914F-003C-460C-AA4A-4B8DE26FE93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E9EF4C-6D55-48AF-951D-5A0D1C8E5DB5}" type="datetimeFigureOut">
              <a:rPr lang="en-US" smtClean="0"/>
              <a:pPr/>
              <a:t>8/1/2021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98914F-003C-460C-AA4A-4B8DE26FE93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E9EF4C-6D55-48AF-951D-5A0D1C8E5DB5}" type="datetimeFigureOut">
              <a:rPr lang="en-US" smtClean="0"/>
              <a:pPr/>
              <a:t>8/1/2021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98914F-003C-460C-AA4A-4B8DE26FE93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E9EF4C-6D55-48AF-951D-5A0D1C8E5DB5}" type="datetimeFigureOut">
              <a:rPr lang="en-US" smtClean="0"/>
              <a:pPr/>
              <a:t>8/1/2021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98914F-003C-460C-AA4A-4B8DE26FE93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E9EF4C-6D55-48AF-951D-5A0D1C8E5DB5}" type="datetimeFigureOut">
              <a:rPr lang="en-US" smtClean="0"/>
              <a:pPr/>
              <a:t>8/1/2021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98914F-003C-460C-AA4A-4B8DE26FE93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E9EF4C-6D55-48AF-951D-5A0D1C8E5DB5}" type="datetimeFigureOut">
              <a:rPr lang="en-US" smtClean="0"/>
              <a:pPr/>
              <a:t>8/1/2021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98914F-003C-460C-AA4A-4B8DE26FE93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E9EF4C-6D55-48AF-951D-5A0D1C8E5DB5}" type="datetimeFigureOut">
              <a:rPr lang="en-US" smtClean="0"/>
              <a:pPr/>
              <a:t>8/1/2021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98914F-003C-460C-AA4A-4B8DE26FE93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8000" r="-8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70025"/>
          </a:xfrm>
        </p:spPr>
        <p:txBody>
          <a:bodyPr>
            <a:normAutofit/>
          </a:bodyPr>
          <a:lstStyle/>
          <a:p>
            <a:r>
              <a:rPr lang="en-US" sz="8000" b="1" dirty="0" smtClean="0"/>
              <a:t>G-Code Brief</a:t>
            </a:r>
            <a:endParaRPr lang="en-US" sz="8000" b="1" dirty="0"/>
          </a:p>
        </p:txBody>
      </p:sp>
      <p:sp>
        <p:nvSpPr>
          <p:cNvPr id="3" name="Subtitle 2"/>
          <p:cNvSpPr>
            <a:spLocks noGrp="1"/>
          </p:cNvSpPr>
          <p:nvPr>
            <p:ph type="subTitle" idx="1"/>
          </p:nvPr>
        </p:nvSpPr>
        <p:spPr>
          <a:xfrm>
            <a:off x="1295400" y="6172200"/>
            <a:ext cx="6400800" cy="685800"/>
          </a:xfrm>
        </p:spPr>
        <p:txBody>
          <a:bodyPr/>
          <a:lstStyle/>
          <a:p>
            <a:r>
              <a:rPr lang="en-US" dirty="0" smtClean="0">
                <a:solidFill>
                  <a:schemeClr val="tx1"/>
                </a:solidFill>
              </a:rPr>
              <a:t>What it is and how to use it.</a:t>
            </a:r>
          </a:p>
          <a:p>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Differences remain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Like previous standards this one is still not adhered to closely, although they at least all similar now.</a:t>
            </a:r>
          </a:p>
          <a:p>
            <a:endParaRPr lang="en-US" dirty="0" smtClean="0"/>
          </a:p>
          <a:p>
            <a:r>
              <a:rPr lang="en-US" dirty="0" smtClean="0"/>
              <a:t>Most use a form of G-code, but like differences in English accent  from state to state, or region to region, each CNC machine talks a slightly different dialect of G-Code.</a:t>
            </a:r>
          </a:p>
          <a:p>
            <a:endParaRPr lang="en-US" dirty="0" smtClean="0"/>
          </a:p>
          <a:p>
            <a:r>
              <a:rPr lang="en-US" dirty="0" smtClean="0"/>
              <a:t>What works on one machine still may not work on another.</a:t>
            </a:r>
          </a:p>
          <a:p>
            <a:endParaRPr lang="en-US" dirty="0" smtClean="0"/>
          </a:p>
          <a:p>
            <a:r>
              <a:rPr lang="en-US" dirty="0" smtClean="0"/>
              <a:t>Operators of any given controller must be aware of differences of each manufacturers' product and the many versions and variations of G-Code that exist.</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Generating G-Code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There are programs that can generate G-Code for you from a picture of the item you want to mill or cut out.</a:t>
            </a:r>
          </a:p>
          <a:p>
            <a:r>
              <a:rPr lang="en-US" dirty="0" smtClean="0"/>
              <a:t>AutoCAD is one example, and a host of other  inexpensive programs the can be found.</a:t>
            </a:r>
          </a:p>
          <a:p>
            <a:r>
              <a:rPr lang="en-US" dirty="0" smtClean="0"/>
              <a:t>Often the G-Code they generate is complex and long. </a:t>
            </a:r>
          </a:p>
          <a:p>
            <a:r>
              <a:rPr lang="en-US" dirty="0" smtClean="0"/>
              <a:t>It is advantageous to be able to program directly in G-Code to make shorter simpler programs that accomplish the same thing.</a:t>
            </a:r>
          </a:p>
          <a:p>
            <a:r>
              <a:rPr lang="en-US" dirty="0" smtClean="0"/>
              <a:t>If for no other reason than understanding; it is advantageous to be able to have a grasp of what the CAD or CAM software is giving you.</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a program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You write a G-Code program by typing lines of code into a text file… such as notepad in Windows.</a:t>
            </a:r>
          </a:p>
          <a:p>
            <a:endParaRPr lang="en-US" dirty="0" smtClean="0"/>
          </a:p>
          <a:p>
            <a:r>
              <a:rPr lang="en-US" dirty="0" smtClean="0"/>
              <a:t>This text file is saved as an NC file.</a:t>
            </a:r>
          </a:p>
          <a:p>
            <a:endParaRPr lang="en-US" dirty="0" smtClean="0"/>
          </a:p>
          <a:p>
            <a:r>
              <a:rPr lang="en-US" dirty="0" smtClean="0"/>
              <a:t>If say we right a program. </a:t>
            </a:r>
          </a:p>
          <a:p>
            <a:r>
              <a:rPr lang="en-US" dirty="0" smtClean="0"/>
              <a:t>We want to call it the Circle-N then we can save it as CircleN.nc instead of CircleN.txt</a:t>
            </a:r>
          </a:p>
          <a:p>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Codes of G</a:t>
            </a:r>
            <a:endParaRPr lang="en-US" dirty="0"/>
          </a:p>
        </p:txBody>
      </p:sp>
      <p:sp>
        <p:nvSpPr>
          <p:cNvPr id="3" name="Content Placeholder 2"/>
          <p:cNvSpPr>
            <a:spLocks noGrp="1"/>
          </p:cNvSpPr>
          <p:nvPr>
            <p:ph idx="1"/>
          </p:nvPr>
        </p:nvSpPr>
        <p:spPr>
          <a:xfrm>
            <a:off x="457200" y="1371600"/>
            <a:ext cx="8229600" cy="5029200"/>
          </a:xfrm>
        </p:spPr>
        <p:txBody>
          <a:bodyPr>
            <a:normAutofit fontScale="92500" lnSpcReduction="10000"/>
          </a:bodyPr>
          <a:lstStyle/>
          <a:p>
            <a:r>
              <a:rPr lang="en-US" dirty="0" smtClean="0"/>
              <a:t>The G-codes are the codes that set the conditions of the tool.</a:t>
            </a:r>
          </a:p>
          <a:p>
            <a:endParaRPr lang="en-US" dirty="0" smtClean="0"/>
          </a:p>
          <a:p>
            <a:r>
              <a:rPr lang="en-US" dirty="0" smtClean="0"/>
              <a:t>They tell the machine what it is that you want it to do, and they all start with the letter “G”.</a:t>
            </a:r>
          </a:p>
          <a:p>
            <a:endParaRPr lang="en-US" dirty="0" smtClean="0"/>
          </a:p>
          <a:p>
            <a:r>
              <a:rPr lang="en-US" dirty="0" smtClean="0"/>
              <a:t>G00 – move as fast as you can.</a:t>
            </a:r>
          </a:p>
          <a:p>
            <a:r>
              <a:rPr lang="en-US" dirty="0" smtClean="0"/>
              <a:t>G01 – move, but not as fast as you can. </a:t>
            </a:r>
          </a:p>
          <a:p>
            <a:r>
              <a:rPr lang="en-US" dirty="0" smtClean="0"/>
              <a:t>G02 – Start moving in a </a:t>
            </a:r>
            <a:r>
              <a:rPr lang="en-US" b="1" dirty="0" smtClean="0"/>
              <a:t>clockwise</a:t>
            </a:r>
            <a:r>
              <a:rPr lang="en-US" dirty="0" smtClean="0"/>
              <a:t> Arc.</a:t>
            </a:r>
          </a:p>
          <a:p>
            <a:r>
              <a:rPr lang="en-US" dirty="0" smtClean="0"/>
              <a:t>G03 – Start moving in a </a:t>
            </a:r>
            <a:r>
              <a:rPr lang="en-US" b="1" dirty="0" smtClean="0"/>
              <a:t>counter clockwise </a:t>
            </a:r>
            <a:r>
              <a:rPr lang="en-US" dirty="0" smtClean="0"/>
              <a:t>Arc.</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Speed</a:t>
            </a:r>
            <a:endParaRPr lang="en-US" dirty="0"/>
          </a:p>
        </p:txBody>
      </p:sp>
      <p:sp>
        <p:nvSpPr>
          <p:cNvPr id="3" name="Content Placeholder 2"/>
          <p:cNvSpPr>
            <a:spLocks noGrp="1"/>
          </p:cNvSpPr>
          <p:nvPr>
            <p:ph idx="1"/>
          </p:nvPr>
        </p:nvSpPr>
        <p:spPr>
          <a:xfrm>
            <a:off x="457200" y="1600200"/>
            <a:ext cx="8229600" cy="5105400"/>
          </a:xfrm>
        </p:spPr>
        <p:txBody>
          <a:bodyPr>
            <a:normAutofit fontScale="77500" lnSpcReduction="20000"/>
          </a:bodyPr>
          <a:lstStyle/>
          <a:p>
            <a:r>
              <a:rPr lang="en-US" dirty="0" smtClean="0"/>
              <a:t>There are only two speed the CNC machine knows.</a:t>
            </a:r>
          </a:p>
          <a:p>
            <a:pPr lvl="1"/>
            <a:r>
              <a:rPr lang="en-US" dirty="0" smtClean="0"/>
              <a:t>Full speed</a:t>
            </a:r>
          </a:p>
          <a:p>
            <a:pPr lvl="1"/>
            <a:r>
              <a:rPr lang="en-US" dirty="0" smtClean="0"/>
              <a:t>The other speed</a:t>
            </a:r>
          </a:p>
          <a:p>
            <a:endParaRPr lang="en-US" dirty="0" smtClean="0"/>
          </a:p>
          <a:p>
            <a:r>
              <a:rPr lang="en-US" dirty="0" smtClean="0"/>
              <a:t>G00 = This code causes motion to occur at the maximum traverse rate (Full speed ahead or pedal to the metal).</a:t>
            </a:r>
          </a:p>
          <a:p>
            <a:endParaRPr lang="en-US" dirty="0" smtClean="0"/>
          </a:p>
          <a:p>
            <a:r>
              <a:rPr lang="en-US" dirty="0" smtClean="0"/>
              <a:t>G01 = The other speed</a:t>
            </a:r>
          </a:p>
          <a:p>
            <a:pPr lvl="1"/>
            <a:r>
              <a:rPr lang="en-US" dirty="0" smtClean="0"/>
              <a:t>Because you don’t want to go full speed all the time.</a:t>
            </a:r>
          </a:p>
          <a:p>
            <a:pPr lvl="1"/>
            <a:endParaRPr lang="en-US" dirty="0" smtClean="0"/>
          </a:p>
          <a:p>
            <a:r>
              <a:rPr lang="en-US" dirty="0" smtClean="0"/>
              <a:t>The other speed is defined by you.</a:t>
            </a:r>
          </a:p>
          <a:p>
            <a:r>
              <a:rPr lang="en-US" dirty="0" smtClean="0"/>
              <a:t>Basically you tell it you want to go the other speed, then tell it what the other speed is by specifying the feed rate.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The Feed Rate</a:t>
            </a:r>
            <a:endParaRPr lang="en-US" dirty="0"/>
          </a:p>
        </p:txBody>
      </p:sp>
      <p:sp>
        <p:nvSpPr>
          <p:cNvPr id="3" name="Content Placeholder 2"/>
          <p:cNvSpPr>
            <a:spLocks noGrp="1"/>
          </p:cNvSpPr>
          <p:nvPr>
            <p:ph idx="1"/>
          </p:nvPr>
        </p:nvSpPr>
        <p:spPr>
          <a:xfrm>
            <a:off x="0" y="914400"/>
            <a:ext cx="9144000" cy="5943600"/>
          </a:xfrm>
        </p:spPr>
        <p:txBody>
          <a:bodyPr>
            <a:normAutofit fontScale="85000" lnSpcReduction="20000"/>
          </a:bodyPr>
          <a:lstStyle/>
          <a:p>
            <a:pPr marL="342900" lvl="1" indent="-342900">
              <a:buFont typeface="Arial" pitchFamily="34" charset="0"/>
              <a:buChar char="•"/>
            </a:pPr>
            <a:r>
              <a:rPr lang="en-US" dirty="0" smtClean="0"/>
              <a:t>You specify the feed rate using "F" and the desired speed you want it to travel in inches per minute.</a:t>
            </a:r>
          </a:p>
          <a:p>
            <a:pPr marL="742950" lvl="2" indent="-342900"/>
            <a:r>
              <a:rPr lang="en-US" dirty="0" smtClean="0"/>
              <a:t>This is used for actual machining and Cutting. </a:t>
            </a:r>
          </a:p>
          <a:p>
            <a:pPr marL="342900" lvl="1" indent="-342900">
              <a:buFont typeface="Arial" pitchFamily="34" charset="0"/>
              <a:buChar char="•"/>
            </a:pPr>
            <a:endParaRPr lang="en-US" dirty="0" smtClean="0"/>
          </a:p>
          <a:p>
            <a:pPr marL="342900" lvl="1" indent="-342900">
              <a:buFont typeface="Arial" pitchFamily="34" charset="0"/>
              <a:buChar char="•"/>
            </a:pPr>
            <a:r>
              <a:rPr lang="en-US" dirty="0" smtClean="0"/>
              <a:t>An Example would be G01 F15 (Moves at 15 IPM)</a:t>
            </a:r>
          </a:p>
          <a:p>
            <a:pPr marL="342900" lvl="1" indent="-342900">
              <a:buFont typeface="Arial" pitchFamily="34" charset="0"/>
              <a:buChar char="•"/>
            </a:pPr>
            <a:endParaRPr lang="en-US" dirty="0" smtClean="0"/>
          </a:p>
          <a:p>
            <a:r>
              <a:rPr lang="en-US" dirty="0" smtClean="0"/>
              <a:t>This command is basically saying:</a:t>
            </a:r>
          </a:p>
          <a:p>
            <a:pPr lvl="1"/>
            <a:r>
              <a:rPr lang="en-US" dirty="0" smtClean="0"/>
              <a:t>Go the other speed (Not as fast as you can), and by the way, the other speed is 15 IPM.</a:t>
            </a:r>
          </a:p>
          <a:p>
            <a:endParaRPr lang="en-US" dirty="0" smtClean="0"/>
          </a:p>
          <a:p>
            <a:endParaRPr lang="en-US" dirty="0" smtClean="0"/>
          </a:p>
          <a:p>
            <a:r>
              <a:rPr lang="en-US" dirty="0" smtClean="0"/>
              <a:t>The feed rate is what is called “Modal” and because of that you don’t have to tell it the feed rate every time you give it a G01 command, only when you want the G01 speed to change.</a:t>
            </a:r>
          </a:p>
          <a:p>
            <a:pPr lvl="1"/>
            <a:r>
              <a:rPr lang="en-US" dirty="0" smtClean="0"/>
              <a:t>But you do have to tell it what “the other speed” is at least once.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Modal</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Many codes are "Modal" </a:t>
            </a:r>
          </a:p>
          <a:p>
            <a:pPr lvl="1"/>
            <a:r>
              <a:rPr lang="en-US" dirty="0" smtClean="0"/>
              <a:t>Meaning that they stay in effect until they are cancelled or replaced by a contradictory code. </a:t>
            </a:r>
          </a:p>
          <a:p>
            <a:endParaRPr lang="en-US" dirty="0" smtClean="0"/>
          </a:p>
          <a:p>
            <a:r>
              <a:rPr lang="en-US" dirty="0" smtClean="0"/>
              <a:t>For example, once rapid feed is selected (G00) all tool movements would be rapid until told to go “the other speed”. </a:t>
            </a:r>
          </a:p>
          <a:p>
            <a:endParaRPr lang="en-US" dirty="0" smtClean="0"/>
          </a:p>
          <a:p>
            <a:r>
              <a:rPr lang="en-US" dirty="0" smtClean="0"/>
              <a:t>Likewise if “the other speed” is set at 15 inches per minute early in the program, then the machine will assume that is the speed you want every time you tell it G01.</a:t>
            </a:r>
          </a:p>
          <a:p>
            <a:pPr lvl="1"/>
            <a:r>
              <a:rPr lang="en-US" dirty="0" smtClean="0"/>
              <a:t>It will do this until you tell it G01 is a different speed by giving it a different “F” command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rmAutofit fontScale="85000" lnSpcReduction="10000"/>
          </a:bodyPr>
          <a:lstStyle/>
          <a:p>
            <a:r>
              <a:rPr lang="en-US" dirty="0" smtClean="0"/>
              <a:t>The interpreter is the program or the controller part of a CNC machine and is what runs the program.</a:t>
            </a:r>
          </a:p>
          <a:p>
            <a:pPr lvl="1"/>
            <a:r>
              <a:rPr lang="en-US" dirty="0" smtClean="0"/>
              <a:t>For example: KCam software from KellyWare.</a:t>
            </a:r>
          </a:p>
          <a:p>
            <a:pPr lvl="1"/>
            <a:r>
              <a:rPr lang="en-US" dirty="0" smtClean="0"/>
              <a:t>Or the computer program on a computer that is attached to a desktop CNC such as a Denford MICROMILL.</a:t>
            </a:r>
          </a:p>
          <a:p>
            <a:endParaRPr lang="en-US" dirty="0" smtClean="0"/>
          </a:p>
          <a:p>
            <a:r>
              <a:rPr lang="en-US" dirty="0" smtClean="0"/>
              <a:t>Blank lines are allowed and are ignored by the interpreter.</a:t>
            </a:r>
          </a:p>
          <a:p>
            <a:endParaRPr lang="en-US" dirty="0" smtClean="0"/>
          </a:p>
          <a:p>
            <a:r>
              <a:rPr lang="en-US" dirty="0" smtClean="0"/>
              <a:t>Different interpreters have different needs and expectations.</a:t>
            </a:r>
          </a:p>
          <a:p>
            <a:pPr lvl="1"/>
            <a:r>
              <a:rPr lang="en-US" dirty="0" smtClean="0"/>
              <a:t>for example some may be case insensitive (not caring if you use caps or not) while others error out if it isn’t all in caps. </a:t>
            </a:r>
          </a:p>
          <a:p>
            <a:r>
              <a:rPr lang="en-US" dirty="0" smtClean="0"/>
              <a:t>It is usually safe to simply use caps for all G-Code.</a:t>
            </a:r>
          </a:p>
          <a:p>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to the Code than “G”</a:t>
            </a:r>
            <a:endParaRPr lang="en-US" dirty="0"/>
          </a:p>
        </p:txBody>
      </p:sp>
      <p:sp>
        <p:nvSpPr>
          <p:cNvPr id="3" name="Content Placeholder 2"/>
          <p:cNvSpPr>
            <a:spLocks noGrp="1"/>
          </p:cNvSpPr>
          <p:nvPr>
            <p:ph idx="1"/>
          </p:nvPr>
        </p:nvSpPr>
        <p:spPr>
          <a:xfrm>
            <a:off x="457200" y="1828800"/>
            <a:ext cx="8229600" cy="4495800"/>
          </a:xfrm>
        </p:spPr>
        <p:txBody>
          <a:bodyPr>
            <a:normAutofit/>
          </a:bodyPr>
          <a:lstStyle/>
          <a:p>
            <a:r>
              <a:rPr lang="en-US" dirty="0" smtClean="0"/>
              <a:t>Its Called G-Code, and uses the letter G as a command, but there are more code letters used in G-code programming than just G.</a:t>
            </a:r>
          </a:p>
          <a:p>
            <a:endParaRPr lang="en-US" dirty="0" smtClean="0"/>
          </a:p>
          <a:p>
            <a:endParaRPr lang="en-US" dirty="0" smtClean="0"/>
          </a:p>
          <a:p>
            <a:r>
              <a:rPr lang="en-US" dirty="0" smtClean="0"/>
              <a:t>Lets explore a few basic commands </a:t>
            </a:r>
          </a:p>
          <a:p>
            <a:endParaRPr lang="en-US"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rmAutofit/>
          </a:bodyPr>
          <a:lstStyle/>
          <a:p>
            <a:endParaRPr lang="en-US" dirty="0" smtClean="0"/>
          </a:p>
          <a:p>
            <a:r>
              <a:rPr lang="en-US" dirty="0" smtClean="0"/>
              <a:t>M-codes manage the machine.</a:t>
            </a:r>
          </a:p>
          <a:p>
            <a:endParaRPr lang="en-US" dirty="0" smtClean="0"/>
          </a:p>
          <a:p>
            <a:r>
              <a:rPr lang="en-US" dirty="0" smtClean="0"/>
              <a:t>T-codes  are for tool-related codes. </a:t>
            </a:r>
          </a:p>
          <a:p>
            <a:pPr lvl="1"/>
            <a:r>
              <a:rPr lang="en-US" sz="1600" dirty="0" smtClean="0"/>
              <a:t>Tool refers to the “End Mills” or “Drill Bits” and such that lock into the spindle.</a:t>
            </a:r>
          </a:p>
          <a:p>
            <a:endParaRPr lang="en-US" dirty="0" smtClean="0"/>
          </a:p>
          <a:p>
            <a:r>
              <a:rPr lang="en-US" dirty="0" smtClean="0"/>
              <a:t>S and F are for tool-Speed and tool-Feed.</a:t>
            </a:r>
          </a:p>
          <a:p>
            <a:endParaRPr lang="en-US" dirty="0" smtClean="0"/>
          </a:p>
          <a:p>
            <a:r>
              <a:rPr lang="en-US" dirty="0" smtClean="0"/>
              <a:t>P-Codes set the Dwell time (a dwell of 5 seconds would be P5)</a:t>
            </a:r>
          </a:p>
          <a:p>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Automation History</a:t>
            </a:r>
            <a:endParaRPr lang="en-US"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r>
              <a:rPr lang="en-US" dirty="0" smtClean="0"/>
              <a:t>Back in the 1960s, electronic automated  controllers of various types were starting to be attached to different machines: </a:t>
            </a:r>
          </a:p>
          <a:p>
            <a:pPr lvl="1"/>
            <a:r>
              <a:rPr lang="en-US" dirty="0" smtClean="0"/>
              <a:t>such as printed circuit board photoplotters, </a:t>
            </a:r>
          </a:p>
          <a:p>
            <a:pPr lvl="1"/>
            <a:r>
              <a:rPr lang="en-US" dirty="0" smtClean="0"/>
              <a:t>Milling machines, </a:t>
            </a:r>
          </a:p>
          <a:p>
            <a:pPr lvl="1"/>
            <a:r>
              <a:rPr lang="en-US" dirty="0" smtClean="0"/>
              <a:t>lathes, </a:t>
            </a:r>
          </a:p>
          <a:p>
            <a:pPr lvl="1"/>
            <a:r>
              <a:rPr lang="en-US" dirty="0" smtClean="0"/>
              <a:t>automated assembly and pick and place devices </a:t>
            </a:r>
          </a:p>
          <a:p>
            <a:pPr lvl="1"/>
            <a:r>
              <a:rPr lang="en-US" dirty="0" smtClean="0"/>
              <a:t>as well as steel fabrication devices such as cutting machines that would cut and shape steel.</a:t>
            </a:r>
          </a:p>
          <a:p>
            <a:r>
              <a:rPr lang="en-US" dirty="0" smtClean="0"/>
              <a:t>Every device used various commands and numerical values to control them. </a:t>
            </a:r>
          </a:p>
          <a:p>
            <a:r>
              <a:rPr lang="en-US" dirty="0" smtClean="0"/>
              <a:t>So they became referred to as Numerically controlled or (NC) Machines to differentiate them from the older manually controlled ones.</a:t>
            </a:r>
          </a:p>
          <a:p>
            <a:endParaRPr lang="en-US" dirty="0" smtClean="0"/>
          </a:p>
          <a:p>
            <a:endParaRPr lang="en-US" dirty="0" smtClean="0"/>
          </a:p>
          <a:p>
            <a:endParaRPr lang="en-US" dirty="0" smtClean="0"/>
          </a:p>
          <a:p>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7391400" y="0"/>
            <a:ext cx="1406769" cy="152400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A few M-Code examples</a:t>
            </a:r>
            <a:endParaRPr lang="en-US" dirty="0"/>
          </a:p>
        </p:txBody>
      </p:sp>
      <p:sp>
        <p:nvSpPr>
          <p:cNvPr id="3" name="Content Placeholder 2"/>
          <p:cNvSpPr>
            <a:spLocks noGrp="1"/>
          </p:cNvSpPr>
          <p:nvPr>
            <p:ph idx="1"/>
          </p:nvPr>
        </p:nvSpPr>
        <p:spPr>
          <a:xfrm>
            <a:off x="457200" y="685800"/>
            <a:ext cx="8229600" cy="6172200"/>
          </a:xfrm>
        </p:spPr>
        <p:txBody>
          <a:bodyPr>
            <a:normAutofit fontScale="92500" lnSpcReduction="20000"/>
          </a:bodyPr>
          <a:lstStyle/>
          <a:p>
            <a:r>
              <a:rPr lang="en-US" dirty="0" smtClean="0"/>
              <a:t>M00 = Program Stop </a:t>
            </a:r>
          </a:p>
          <a:p>
            <a:pPr lvl="1"/>
            <a:r>
              <a:rPr lang="en-US" dirty="0" smtClean="0"/>
              <a:t>Stops the program where it is and holds.</a:t>
            </a:r>
          </a:p>
          <a:p>
            <a:r>
              <a:rPr lang="en-US" dirty="0" smtClean="0"/>
              <a:t>M02 = Program End</a:t>
            </a:r>
          </a:p>
          <a:p>
            <a:pPr lvl="1"/>
            <a:r>
              <a:rPr lang="en-US" dirty="0" smtClean="0"/>
              <a:t>Stops the program and either resets to the beginning or simply goes to the very end skipping anything between it and the end of the program.</a:t>
            </a:r>
          </a:p>
          <a:p>
            <a:endParaRPr lang="en-US" dirty="0" smtClean="0"/>
          </a:p>
          <a:p>
            <a:r>
              <a:rPr lang="en-US" sz="2000" dirty="0" smtClean="0"/>
              <a:t>The spindle is the part of the machine that holds the cutting tool… With that in mind:</a:t>
            </a:r>
            <a:endParaRPr lang="en-US" sz="2000" dirty="0"/>
          </a:p>
          <a:p>
            <a:r>
              <a:rPr lang="en-US" dirty="0" smtClean="0"/>
              <a:t>M03 = Engage Spindle CW</a:t>
            </a:r>
          </a:p>
          <a:p>
            <a:r>
              <a:rPr lang="en-US" dirty="0" smtClean="0"/>
              <a:t>M04 = Engage Spindle CCW</a:t>
            </a:r>
            <a:endParaRPr lang="en-US" dirty="0"/>
          </a:p>
          <a:p>
            <a:r>
              <a:rPr lang="en-US" dirty="0" smtClean="0"/>
              <a:t>M05 = Disengage, or stops the Spindle rotation.</a:t>
            </a:r>
          </a:p>
          <a:p>
            <a:r>
              <a:rPr lang="en-US" dirty="0" smtClean="0"/>
              <a:t>M06 = Tool Change</a:t>
            </a:r>
            <a:endParaRPr lang="en-US" sz="2000" dirty="0" smtClean="0"/>
          </a:p>
          <a:p>
            <a:r>
              <a:rPr lang="en-US" dirty="0" smtClean="0"/>
              <a:t>M08 = Cutting tool Coolant Flood</a:t>
            </a:r>
          </a:p>
          <a:p>
            <a:r>
              <a:rPr lang="en-US" dirty="0" smtClean="0"/>
              <a:t>M09 = Cutting tool Coolant Off</a:t>
            </a:r>
            <a:endParaRPr lang="en-US"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T-Codes</a:t>
            </a:r>
            <a:endParaRPr lang="en-US" dirty="0"/>
          </a:p>
        </p:txBody>
      </p:sp>
      <p:sp>
        <p:nvSpPr>
          <p:cNvPr id="3" name="Content Placeholder 2"/>
          <p:cNvSpPr>
            <a:spLocks noGrp="1"/>
          </p:cNvSpPr>
          <p:nvPr>
            <p:ph idx="1"/>
          </p:nvPr>
        </p:nvSpPr>
        <p:spPr>
          <a:xfrm>
            <a:off x="457200" y="1371600"/>
            <a:ext cx="8229600" cy="5334000"/>
          </a:xfrm>
        </p:spPr>
        <p:txBody>
          <a:bodyPr>
            <a:normAutofit fontScale="85000" lnSpcReduction="10000"/>
          </a:bodyPr>
          <a:lstStyle/>
          <a:p>
            <a:r>
              <a:rPr lang="en-US" dirty="0" smtClean="0"/>
              <a:t>T-Codes are used to represent the tools used in the spindle.</a:t>
            </a:r>
          </a:p>
          <a:p>
            <a:r>
              <a:rPr lang="en-US" dirty="0" smtClean="0"/>
              <a:t>Some CNC machines have multiple tools in an Automatic Tool Changer (ATC) and you can specify in the program which one to automatically load and use.</a:t>
            </a:r>
          </a:p>
          <a:p>
            <a:endParaRPr lang="en-US" dirty="0" smtClean="0"/>
          </a:p>
          <a:p>
            <a:r>
              <a:rPr lang="en-US" dirty="0" smtClean="0"/>
              <a:t>T-Codes are used in conjunction with M-Code 6 (M06).</a:t>
            </a:r>
          </a:p>
          <a:p>
            <a:endParaRPr lang="en-US" dirty="0" smtClean="0"/>
          </a:p>
          <a:p>
            <a:r>
              <a:rPr lang="en-US" dirty="0" smtClean="0"/>
              <a:t>The command being: </a:t>
            </a:r>
          </a:p>
          <a:p>
            <a:pPr lvl="1"/>
            <a:r>
              <a:rPr lang="en-US" dirty="0" smtClean="0"/>
              <a:t>M06 T1 (to select Tool 1)</a:t>
            </a:r>
          </a:p>
          <a:p>
            <a:pPr lvl="1"/>
            <a:r>
              <a:rPr lang="en-US" dirty="0" smtClean="0"/>
              <a:t>M06 T2 (to select Tool 2)</a:t>
            </a:r>
          </a:p>
          <a:p>
            <a:pPr lvl="1"/>
            <a:r>
              <a:rPr lang="en-US" dirty="0" smtClean="0"/>
              <a:t>Etc…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Axis</a:t>
            </a:r>
            <a:endParaRPr lang="en-US" dirty="0"/>
          </a:p>
        </p:txBody>
      </p:sp>
      <p:sp>
        <p:nvSpPr>
          <p:cNvPr id="3" name="Content Placeholder 2"/>
          <p:cNvSpPr>
            <a:spLocks noGrp="1"/>
          </p:cNvSpPr>
          <p:nvPr>
            <p:ph idx="1"/>
          </p:nvPr>
        </p:nvSpPr>
        <p:spPr>
          <a:xfrm>
            <a:off x="228600" y="1600200"/>
            <a:ext cx="8686800" cy="5105400"/>
          </a:xfrm>
        </p:spPr>
        <p:txBody>
          <a:bodyPr>
            <a:normAutofit fontScale="85000" lnSpcReduction="10000"/>
          </a:bodyPr>
          <a:lstStyle/>
          <a:p>
            <a:r>
              <a:rPr lang="en-US" dirty="0" smtClean="0"/>
              <a:t>The X and Y coordinates are laid out in a grid fashion.</a:t>
            </a:r>
          </a:p>
          <a:p>
            <a:endParaRPr lang="en-US" dirty="0" smtClean="0"/>
          </a:p>
          <a:p>
            <a:r>
              <a:rPr lang="en-US" dirty="0" smtClean="0"/>
              <a:t>Pick a position to be the Zero point (Usually the lower Left corner of a grid).</a:t>
            </a:r>
          </a:p>
          <a:p>
            <a:pPr lvl="1"/>
            <a:r>
              <a:rPr lang="en-US" dirty="0" smtClean="0"/>
              <a:t>You gain a number in the X-direction (Left and Right direction) with every grid unit movement away from Zero you make.</a:t>
            </a:r>
          </a:p>
          <a:p>
            <a:endParaRPr lang="en-US" dirty="0" smtClean="0"/>
          </a:p>
          <a:p>
            <a:r>
              <a:rPr lang="en-US" dirty="0" smtClean="0"/>
              <a:t>The Y-direction (Front to back) is handled the same way as the X.</a:t>
            </a:r>
          </a:p>
          <a:p>
            <a:endParaRPr lang="en-US" dirty="0" smtClean="0"/>
          </a:p>
          <a:p>
            <a:r>
              <a:rPr lang="en-US" dirty="0" smtClean="0"/>
              <a:t>The Z-Direction is up and down.</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1371600" y="97214"/>
            <a:ext cx="6172200" cy="676078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Absolute and Incremental can be tricky.</a:t>
            </a:r>
            <a:endParaRPr lang="en-US" dirty="0"/>
          </a:p>
        </p:txBody>
      </p:sp>
      <p:sp>
        <p:nvSpPr>
          <p:cNvPr id="3" name="Content Placeholder 2"/>
          <p:cNvSpPr>
            <a:spLocks noGrp="1"/>
          </p:cNvSpPr>
          <p:nvPr>
            <p:ph idx="1"/>
          </p:nvPr>
        </p:nvSpPr>
        <p:spPr>
          <a:xfrm>
            <a:off x="457200" y="1828800"/>
            <a:ext cx="8229600" cy="4876800"/>
          </a:xfrm>
        </p:spPr>
        <p:txBody>
          <a:bodyPr>
            <a:normAutofit fontScale="62500" lnSpcReduction="20000"/>
          </a:bodyPr>
          <a:lstStyle/>
          <a:p>
            <a:r>
              <a:rPr lang="en-US" dirty="0" smtClean="0"/>
              <a:t>G90 = Sets Absolute mode</a:t>
            </a:r>
          </a:p>
          <a:p>
            <a:r>
              <a:rPr lang="en-US" dirty="0" smtClean="0"/>
              <a:t>G91 = Sets Incremental Mode (Warning not recommended).</a:t>
            </a:r>
          </a:p>
          <a:p>
            <a:endParaRPr lang="en-US" dirty="0" smtClean="0"/>
          </a:p>
          <a:p>
            <a:r>
              <a:rPr lang="en-US" dirty="0" smtClean="0"/>
              <a:t>These commands set how the cutting bit moves around the grid.</a:t>
            </a:r>
          </a:p>
          <a:p>
            <a:endParaRPr lang="en-US" dirty="0" smtClean="0"/>
          </a:p>
          <a:p>
            <a:r>
              <a:rPr lang="en-US" b="1" u="sng" dirty="0" smtClean="0"/>
              <a:t>Absolute mode</a:t>
            </a:r>
            <a:r>
              <a:rPr lang="en-US" dirty="0" smtClean="0"/>
              <a:t> causes the machine to remember where it is all the time.</a:t>
            </a:r>
          </a:p>
          <a:p>
            <a:pPr lvl="1"/>
            <a:r>
              <a:rPr lang="en-US" dirty="0" smtClean="0"/>
              <a:t>If its at the X10 location and you want it to move over to its X8 location you simply tell it to go to X8 </a:t>
            </a:r>
          </a:p>
          <a:p>
            <a:endParaRPr lang="en-US" dirty="0" smtClean="0"/>
          </a:p>
          <a:p>
            <a:r>
              <a:rPr lang="en-US" b="1" u="sng" dirty="0" smtClean="0"/>
              <a:t>Incremental mode</a:t>
            </a:r>
            <a:r>
              <a:rPr lang="en-US" dirty="0" smtClean="0"/>
              <a:t> causes it to forget its location as soon as it gets there and resets back to 0 after its move in complete.</a:t>
            </a:r>
          </a:p>
          <a:p>
            <a:pPr lvl="1"/>
            <a:endParaRPr lang="en-US" dirty="0" smtClean="0"/>
          </a:p>
          <a:p>
            <a:pPr lvl="1"/>
            <a:r>
              <a:rPr lang="en-US" dirty="0" smtClean="0"/>
              <a:t>Basically when it is not moving it thinks its at the X0 Y0 Z0 location all the time. </a:t>
            </a:r>
          </a:p>
          <a:p>
            <a:pPr lvl="1"/>
            <a:endParaRPr lang="en-US" dirty="0" smtClean="0"/>
          </a:p>
          <a:p>
            <a:pPr lvl="1"/>
            <a:r>
              <a:rPr lang="en-US" dirty="0" smtClean="0"/>
              <a:t>If its at the X10 location and you want it to move over to its X8 location you have to tell it to move X-2</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pPr algn="r"/>
            <a:r>
              <a:rPr lang="en-US" dirty="0" smtClean="0">
                <a:solidFill>
                  <a:srgbClr val="FF0000"/>
                </a:solidFill>
              </a:rPr>
              <a:t>Absolute</a:t>
            </a:r>
            <a:r>
              <a:rPr lang="en-US" dirty="0" smtClean="0"/>
              <a:t> VS </a:t>
            </a:r>
            <a:r>
              <a:rPr lang="en-US" dirty="0" smtClean="0">
                <a:solidFill>
                  <a:srgbClr val="0070C0"/>
                </a:solidFill>
              </a:rPr>
              <a:t>Incremental</a:t>
            </a:r>
            <a:endParaRPr lang="en-US" dirty="0">
              <a:solidFill>
                <a:srgbClr val="0070C0"/>
              </a:solidFill>
            </a:endParaRPr>
          </a:p>
        </p:txBody>
      </p:sp>
      <p:sp>
        <p:nvSpPr>
          <p:cNvPr id="3" name="Content Placeholder 2"/>
          <p:cNvSpPr>
            <a:spLocks noGrp="1"/>
          </p:cNvSpPr>
          <p:nvPr>
            <p:ph idx="1"/>
          </p:nvPr>
        </p:nvSpPr>
        <p:spPr>
          <a:xfrm>
            <a:off x="0" y="838200"/>
            <a:ext cx="4953000" cy="6019800"/>
          </a:xfrm>
        </p:spPr>
        <p:txBody>
          <a:bodyPr>
            <a:normAutofit fontScale="70000" lnSpcReduction="20000"/>
          </a:bodyPr>
          <a:lstStyle/>
          <a:p>
            <a:endParaRPr lang="en-US" dirty="0" smtClean="0"/>
          </a:p>
          <a:p>
            <a:r>
              <a:rPr lang="en-US" dirty="0" smtClean="0"/>
              <a:t>If you start out at location X0,Y0 and move to location X4,Y2 the Dot will move to the location X4,Y2 regardless weather it was set in incremental or Absolute mode.</a:t>
            </a:r>
          </a:p>
          <a:p>
            <a:endParaRPr lang="en-US" dirty="0" smtClean="0"/>
          </a:p>
          <a:p>
            <a:r>
              <a:rPr lang="en-US" dirty="0" smtClean="0"/>
              <a:t>But the second move is where the difference shows up.</a:t>
            </a:r>
          </a:p>
          <a:p>
            <a:endParaRPr lang="en-US" dirty="0" smtClean="0"/>
          </a:p>
          <a:p>
            <a:r>
              <a:rPr lang="en-US" dirty="0" smtClean="0"/>
              <a:t>In </a:t>
            </a:r>
            <a:r>
              <a:rPr lang="en-US" dirty="0" smtClean="0">
                <a:solidFill>
                  <a:srgbClr val="FF0000"/>
                </a:solidFill>
              </a:rPr>
              <a:t>absolute</a:t>
            </a:r>
            <a:r>
              <a:rPr lang="en-US" dirty="0" smtClean="0"/>
              <a:t> mode if you tell it to go to X1,Y3 it will move the </a:t>
            </a:r>
            <a:r>
              <a:rPr lang="en-US" dirty="0" smtClean="0">
                <a:solidFill>
                  <a:srgbClr val="FF0000"/>
                </a:solidFill>
              </a:rPr>
              <a:t>X1,Y3</a:t>
            </a:r>
            <a:r>
              <a:rPr lang="en-US" dirty="0" smtClean="0"/>
              <a:t> position </a:t>
            </a:r>
            <a:r>
              <a:rPr lang="en-US" dirty="0" smtClean="0">
                <a:solidFill>
                  <a:srgbClr val="FF0000"/>
                </a:solidFill>
              </a:rPr>
              <a:t>(Shown in Red).</a:t>
            </a:r>
          </a:p>
          <a:p>
            <a:endParaRPr lang="en-US" dirty="0" smtClean="0">
              <a:solidFill>
                <a:srgbClr val="FF0000"/>
              </a:solidFill>
            </a:endParaRPr>
          </a:p>
          <a:p>
            <a:r>
              <a:rPr lang="en-US" dirty="0" smtClean="0"/>
              <a:t>However; in </a:t>
            </a:r>
            <a:r>
              <a:rPr lang="en-US" dirty="0" smtClean="0">
                <a:solidFill>
                  <a:srgbClr val="0070C0"/>
                </a:solidFill>
              </a:rPr>
              <a:t>Incremental</a:t>
            </a:r>
            <a:r>
              <a:rPr lang="en-US" dirty="0" smtClean="0"/>
              <a:t> mode a command of X1,Y3 will cause it to add 1X and 3Y to its current position and end up at location </a:t>
            </a:r>
            <a:r>
              <a:rPr lang="en-US" dirty="0" smtClean="0">
                <a:solidFill>
                  <a:srgbClr val="0070C0"/>
                </a:solidFill>
              </a:rPr>
              <a:t>X5,Y5 (Shown in Blue).</a:t>
            </a:r>
            <a:endParaRPr lang="en-US" dirty="0">
              <a:solidFill>
                <a:srgbClr val="0070C0"/>
              </a:solidFill>
            </a:endParaRPr>
          </a:p>
        </p:txBody>
      </p:sp>
      <p:pic>
        <p:nvPicPr>
          <p:cNvPr id="4" name="Picture 3"/>
          <p:cNvPicPr>
            <a:picLocks noChangeAspect="1" noChangeArrowheads="1"/>
          </p:cNvPicPr>
          <p:nvPr/>
        </p:nvPicPr>
        <p:blipFill>
          <a:blip r:embed="rId3" cstate="print"/>
          <a:srcRect/>
          <a:stretch>
            <a:fillRect/>
          </a:stretch>
        </p:blipFill>
        <p:spPr bwMode="auto">
          <a:xfrm>
            <a:off x="5037881" y="2667001"/>
            <a:ext cx="4106119" cy="4191000"/>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smtClean="0"/>
              <a:t>G-Code program to cut the letter “N”</a:t>
            </a:r>
            <a:endParaRPr lang="en-US" dirty="0"/>
          </a:p>
        </p:txBody>
      </p:sp>
      <p:sp>
        <p:nvSpPr>
          <p:cNvPr id="3" name="Content Placeholder 2"/>
          <p:cNvSpPr>
            <a:spLocks noGrp="1"/>
          </p:cNvSpPr>
          <p:nvPr>
            <p:ph idx="1"/>
          </p:nvPr>
        </p:nvSpPr>
        <p:spPr>
          <a:xfrm>
            <a:off x="0" y="1219200"/>
            <a:ext cx="8229600" cy="5029200"/>
          </a:xfrm>
        </p:spPr>
        <p:txBody>
          <a:bodyPr>
            <a:normAutofit fontScale="62500" lnSpcReduction="20000"/>
          </a:bodyPr>
          <a:lstStyle/>
          <a:p>
            <a:r>
              <a:rPr lang="en-US" dirty="0" smtClean="0"/>
              <a:t>G90              </a:t>
            </a:r>
            <a:r>
              <a:rPr lang="en-US" sz="2200" i="1" u="sng" dirty="0" smtClean="0"/>
              <a:t>(Sets Absolute mode)</a:t>
            </a:r>
          </a:p>
          <a:p>
            <a:r>
              <a:rPr lang="en-US" dirty="0" smtClean="0"/>
              <a:t>G01 F3         </a:t>
            </a:r>
            <a:r>
              <a:rPr lang="en-US" sz="2300" i="1" u="sng" dirty="0" smtClean="0"/>
              <a:t>(Sets “the other speed” to 3 IPM)</a:t>
            </a:r>
            <a:endParaRPr lang="en-US" sz="2300" dirty="0" smtClean="0"/>
          </a:p>
          <a:p>
            <a:r>
              <a:rPr lang="en-US" dirty="0" smtClean="0"/>
              <a:t>M03             </a:t>
            </a:r>
            <a:r>
              <a:rPr lang="en-US" sz="2200" i="1" u="sng" dirty="0" smtClean="0"/>
              <a:t>(Engage the spindle in a CW Direction)</a:t>
            </a:r>
          </a:p>
          <a:p>
            <a:r>
              <a:rPr lang="en-US" dirty="0" smtClean="0"/>
              <a:t>G00              </a:t>
            </a:r>
            <a:r>
              <a:rPr lang="en-US" sz="2600" i="1" u="sng" dirty="0" smtClean="0"/>
              <a:t>(Sets the speed to rapid)</a:t>
            </a:r>
          </a:p>
          <a:p>
            <a:r>
              <a:rPr lang="en-US" dirty="0" smtClean="0"/>
              <a:t>X3.5 Y1.25  </a:t>
            </a:r>
            <a:r>
              <a:rPr lang="en-US" sz="2200" i="1" u="sng" dirty="0" smtClean="0"/>
              <a:t>(Moves the spindle to the X3.5,Y1.25 position rapidly)</a:t>
            </a:r>
          </a:p>
          <a:p>
            <a:r>
              <a:rPr lang="en-US" dirty="0" smtClean="0"/>
              <a:t>G01 Z-0.03 </a:t>
            </a:r>
            <a:r>
              <a:rPr lang="en-US" sz="2600" i="1" u="sng" dirty="0" smtClean="0"/>
              <a:t>(Moves the spindle down to drill into the material 3/100</a:t>
            </a:r>
            <a:r>
              <a:rPr lang="en-US" sz="2600" i="1" u="sng" baseline="30000" dirty="0" smtClean="0"/>
              <a:t>th</a:t>
            </a:r>
            <a:r>
              <a:rPr lang="en-US" sz="2600" i="1" u="sng" dirty="0" smtClean="0"/>
              <a:t> of an inch @ 3 IPM)</a:t>
            </a:r>
            <a:endParaRPr lang="en-US" sz="2600" dirty="0" smtClean="0"/>
          </a:p>
          <a:p>
            <a:r>
              <a:rPr lang="en-US" dirty="0" smtClean="0"/>
              <a:t>G01 F5        </a:t>
            </a:r>
            <a:r>
              <a:rPr lang="en-US" sz="2600" i="1" u="sng" dirty="0" smtClean="0"/>
              <a:t>(Changes “the other speed to 5 IPM)</a:t>
            </a:r>
          </a:p>
          <a:p>
            <a:r>
              <a:rPr lang="en-US" dirty="0" smtClean="0"/>
              <a:t>Y5.25          </a:t>
            </a:r>
            <a:r>
              <a:rPr lang="en-US" sz="2600" i="1" u="sng" dirty="0" smtClean="0"/>
              <a:t>(Moves the tool “Cutting” up to the top of the “N” @ 5 IPM)</a:t>
            </a:r>
          </a:p>
          <a:p>
            <a:r>
              <a:rPr lang="en-US" dirty="0" smtClean="0"/>
              <a:t>X5.5 Y1.25 </a:t>
            </a:r>
            <a:r>
              <a:rPr lang="en-US" sz="2200" i="1" u="sng" dirty="0" smtClean="0"/>
              <a:t>(Moves the spindle Diagonally X5.5, Y1.25 position @ 5 IPM)</a:t>
            </a:r>
          </a:p>
          <a:p>
            <a:r>
              <a:rPr lang="en-US" dirty="0" smtClean="0"/>
              <a:t>Y5.25          </a:t>
            </a:r>
            <a:r>
              <a:rPr lang="en-US" sz="2200" i="1" u="sng" dirty="0" smtClean="0"/>
              <a:t>(Moves directly up “Cutting” to the X5.5,Y5.5 position)</a:t>
            </a:r>
          </a:p>
          <a:p>
            <a:pPr lvl="1"/>
            <a:r>
              <a:rPr lang="en-US" sz="2200" i="1" u="sng" dirty="0" smtClean="0"/>
              <a:t>Note how if you don’t have to specify the X coordinate.</a:t>
            </a:r>
          </a:p>
          <a:p>
            <a:r>
              <a:rPr lang="en-US" dirty="0" smtClean="0"/>
              <a:t>G00 Z3.0    </a:t>
            </a:r>
            <a:r>
              <a:rPr lang="en-US" sz="2200" i="1" u="sng" dirty="0" smtClean="0"/>
              <a:t>(Pulls the spindle up to 3 inches above the material as fast as it can)</a:t>
            </a:r>
          </a:p>
          <a:p>
            <a:r>
              <a:rPr lang="en-US" dirty="0" smtClean="0"/>
              <a:t>X0 Y0          </a:t>
            </a:r>
            <a:r>
              <a:rPr lang="en-US" sz="2200" i="1" u="sng" dirty="0" smtClean="0"/>
              <a:t>(Moves the spindle to the X0,Y0 position as fast as it can)</a:t>
            </a:r>
          </a:p>
          <a:p>
            <a:r>
              <a:rPr lang="en-US" dirty="0" smtClean="0"/>
              <a:t>M05            </a:t>
            </a:r>
            <a:r>
              <a:rPr lang="en-US" sz="2200" i="1" u="sng" dirty="0" smtClean="0"/>
              <a:t>(Turns off the Spindle)</a:t>
            </a:r>
          </a:p>
          <a:p>
            <a:r>
              <a:rPr lang="en-US" dirty="0" smtClean="0"/>
              <a:t>M02            </a:t>
            </a:r>
            <a:r>
              <a:rPr lang="en-US" sz="2200" i="1" u="sng" dirty="0" smtClean="0"/>
              <a:t>(Ends the program)</a:t>
            </a:r>
          </a:p>
          <a:p>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6476999" y="4202043"/>
            <a:ext cx="2667001" cy="2655957"/>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 Numbers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Line numbers Starting with the Letter “N” are ignored by the machine and are used only to keep the order of the program and for some programming commands.</a:t>
            </a:r>
          </a:p>
          <a:p>
            <a:endParaRPr lang="en-US" dirty="0" smtClean="0"/>
          </a:p>
          <a:p>
            <a:r>
              <a:rPr lang="en-US" dirty="0" smtClean="0"/>
              <a:t>They may be left off, or put in at the programmers discretion.</a:t>
            </a:r>
          </a:p>
          <a:p>
            <a:endParaRPr lang="en-US" dirty="0" smtClean="0"/>
          </a:p>
          <a:p>
            <a:r>
              <a:rPr lang="en-US" dirty="0" smtClean="0"/>
              <a:t>Be warned, some machines don’t accept line numbers.</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G-Code “N” with Numbered lines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N001 G90</a:t>
            </a:r>
            <a:endParaRPr lang="en-US" sz="2200" i="1" u="sng" dirty="0" smtClean="0"/>
          </a:p>
          <a:p>
            <a:r>
              <a:rPr lang="en-US" dirty="0" smtClean="0"/>
              <a:t>N002 G01 F3</a:t>
            </a:r>
            <a:endParaRPr lang="en-US" sz="2300" dirty="0" smtClean="0"/>
          </a:p>
          <a:p>
            <a:r>
              <a:rPr lang="en-US" dirty="0" smtClean="0"/>
              <a:t>N003 M03</a:t>
            </a:r>
            <a:endParaRPr lang="en-US" sz="2200" i="1" u="sng" dirty="0" smtClean="0"/>
          </a:p>
          <a:p>
            <a:r>
              <a:rPr lang="en-US" dirty="0" smtClean="0"/>
              <a:t>N004 G00</a:t>
            </a:r>
            <a:endParaRPr lang="en-US" sz="2600" i="1" u="sng" dirty="0" smtClean="0"/>
          </a:p>
          <a:p>
            <a:r>
              <a:rPr lang="en-US" dirty="0" smtClean="0"/>
              <a:t>N005 X3.5 Y1.25</a:t>
            </a:r>
            <a:endParaRPr lang="en-US" sz="2200" i="1" u="sng" dirty="0" smtClean="0"/>
          </a:p>
          <a:p>
            <a:r>
              <a:rPr lang="en-US" dirty="0" smtClean="0"/>
              <a:t>N006 G01 Z-0.03</a:t>
            </a:r>
            <a:endParaRPr lang="en-US" sz="2600" dirty="0" smtClean="0"/>
          </a:p>
          <a:p>
            <a:r>
              <a:rPr lang="en-US" dirty="0" smtClean="0"/>
              <a:t>N007 G01 F5</a:t>
            </a:r>
            <a:endParaRPr lang="en-US" sz="2600" i="1" u="sng" dirty="0" smtClean="0"/>
          </a:p>
          <a:p>
            <a:r>
              <a:rPr lang="en-US" dirty="0" smtClean="0"/>
              <a:t>N008 Y5.25</a:t>
            </a:r>
            <a:endParaRPr lang="en-US" sz="2600" i="1" u="sng" dirty="0" smtClean="0"/>
          </a:p>
          <a:p>
            <a:r>
              <a:rPr lang="en-US" dirty="0" smtClean="0"/>
              <a:t>N009 X5.5 Y1.25</a:t>
            </a:r>
            <a:endParaRPr lang="en-US" sz="2200" i="1" u="sng" dirty="0" smtClean="0"/>
          </a:p>
          <a:p>
            <a:r>
              <a:rPr lang="en-US" dirty="0" smtClean="0"/>
              <a:t>N010 Y5.25</a:t>
            </a:r>
            <a:endParaRPr lang="en-US" sz="2200" i="1" u="sng" dirty="0" smtClean="0"/>
          </a:p>
          <a:p>
            <a:r>
              <a:rPr lang="en-US" dirty="0" smtClean="0"/>
              <a:t>N011 G00 Z3.0</a:t>
            </a:r>
            <a:endParaRPr lang="en-US" sz="2200" i="1" u="sng" dirty="0" smtClean="0"/>
          </a:p>
          <a:p>
            <a:r>
              <a:rPr lang="en-US" dirty="0" smtClean="0"/>
              <a:t>N012 X0 Y0</a:t>
            </a:r>
            <a:endParaRPr lang="en-US" sz="2200" i="1" u="sng" dirty="0" smtClean="0"/>
          </a:p>
          <a:p>
            <a:r>
              <a:rPr lang="en-US" dirty="0" smtClean="0"/>
              <a:t>N013 M05</a:t>
            </a:r>
            <a:endParaRPr lang="en-US" sz="2200" i="1" u="sng" dirty="0" smtClean="0"/>
          </a:p>
          <a:p>
            <a:r>
              <a:rPr lang="en-US" dirty="0" smtClean="0"/>
              <a:t>N014 M02</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Block</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basic unit of G-Code is the ‘block‘. </a:t>
            </a:r>
          </a:p>
          <a:p>
            <a:pPr lvl="1"/>
            <a:r>
              <a:rPr lang="en-US" dirty="0" smtClean="0"/>
              <a:t>Each line of test in the program is one block. </a:t>
            </a:r>
          </a:p>
          <a:p>
            <a:endParaRPr lang="en-US" dirty="0" smtClean="0"/>
          </a:p>
          <a:p>
            <a:r>
              <a:rPr lang="en-US" dirty="0" smtClean="0"/>
              <a:t>Each block can contain one or more 'words‘.</a:t>
            </a:r>
          </a:p>
          <a:p>
            <a:pPr lvl="1"/>
            <a:r>
              <a:rPr lang="en-US" dirty="0" smtClean="0"/>
              <a:t>A single letter, describing a setting to be made, or a function to be performed, followed by a numeric field, supplying a value to that function. </a:t>
            </a:r>
          </a:p>
          <a:p>
            <a:pPr lvl="1"/>
            <a:r>
              <a:rPr lang="en-US" dirty="0" smtClean="0"/>
              <a:t>Example G00 or T6 or M03</a:t>
            </a:r>
          </a:p>
          <a:p>
            <a:endParaRPr lang="en-US" dirty="0" smtClean="0"/>
          </a:p>
          <a:p>
            <a:r>
              <a:rPr lang="en-US" dirty="0" smtClean="0"/>
              <a:t>A permissible block of input is currently restricted to a maximum of 256 characters.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Computers</a:t>
            </a:r>
            <a:endParaRPr lang="en-US" dirty="0"/>
          </a:p>
        </p:txBody>
      </p:sp>
      <p:sp>
        <p:nvSpPr>
          <p:cNvPr id="3" name="Content Placeholder 2"/>
          <p:cNvSpPr>
            <a:spLocks noGrp="1"/>
          </p:cNvSpPr>
          <p:nvPr>
            <p:ph idx="1"/>
          </p:nvPr>
        </p:nvSpPr>
        <p:spPr/>
        <p:txBody>
          <a:bodyPr>
            <a:normAutofit fontScale="92500"/>
          </a:bodyPr>
          <a:lstStyle/>
          <a:p>
            <a:r>
              <a:rPr lang="en-US" dirty="0" smtClean="0"/>
              <a:t>As time went on computers were developed and adapted to replace the older controllers. </a:t>
            </a:r>
          </a:p>
          <a:p>
            <a:r>
              <a:rPr lang="en-US" dirty="0" smtClean="0"/>
              <a:t>They were more versatile in handling of numerical commands and could easily handle lots of data input into them for controlling machines.</a:t>
            </a:r>
          </a:p>
          <a:p>
            <a:endParaRPr lang="en-US" dirty="0" smtClean="0"/>
          </a:p>
          <a:p>
            <a:r>
              <a:rPr lang="en-US" dirty="0" smtClean="0"/>
              <a:t>People started to referring to the NC machines as CNC machines for Computer Numerical Controlled machines.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block example</a:t>
            </a:r>
            <a:endParaRPr lang="en-US" dirty="0"/>
          </a:p>
        </p:txBody>
      </p:sp>
      <p:sp>
        <p:nvSpPr>
          <p:cNvPr id="3" name="Content Placeholder 2"/>
          <p:cNvSpPr>
            <a:spLocks noGrp="1"/>
          </p:cNvSpPr>
          <p:nvPr>
            <p:ph idx="1"/>
          </p:nvPr>
        </p:nvSpPr>
        <p:spPr/>
        <p:txBody>
          <a:bodyPr>
            <a:normAutofit/>
          </a:bodyPr>
          <a:lstStyle/>
          <a:p>
            <a:r>
              <a:rPr lang="en-US" dirty="0" smtClean="0"/>
              <a:t>N0001 G00 X123.05</a:t>
            </a:r>
          </a:p>
          <a:p>
            <a:r>
              <a:rPr lang="en-US" dirty="0" smtClean="0"/>
              <a:t>This block is constructed using three words, N0001, G00, and X123.05. </a:t>
            </a:r>
          </a:p>
          <a:p>
            <a:r>
              <a:rPr lang="en-US" dirty="0" smtClean="0"/>
              <a:t>In essence: </a:t>
            </a:r>
          </a:p>
          <a:p>
            <a:pPr lvl="1"/>
            <a:r>
              <a:rPr lang="en-US" dirty="0"/>
              <a:t>T</a:t>
            </a:r>
            <a:r>
              <a:rPr lang="en-US" dirty="0" smtClean="0"/>
              <a:t>he N0001 is a word that numbers the line. </a:t>
            </a:r>
          </a:p>
          <a:p>
            <a:pPr lvl="1"/>
            <a:r>
              <a:rPr lang="en-US" dirty="0" smtClean="0"/>
              <a:t>The G00 word tells the machine to get to its destination as quickly as it can. </a:t>
            </a:r>
          </a:p>
          <a:p>
            <a:pPr lvl="1"/>
            <a:r>
              <a:rPr lang="en-US" dirty="0" smtClean="0"/>
              <a:t>The final position of the X axis is to be 123.05.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Axis Words</a:t>
            </a:r>
            <a:endParaRPr lang="en-US" dirty="0"/>
          </a:p>
        </p:txBody>
      </p:sp>
      <p:sp>
        <p:nvSpPr>
          <p:cNvPr id="3" name="Content Placeholder 2"/>
          <p:cNvSpPr>
            <a:spLocks noGrp="1"/>
          </p:cNvSpPr>
          <p:nvPr>
            <p:ph idx="1"/>
          </p:nvPr>
        </p:nvSpPr>
        <p:spPr/>
        <p:txBody>
          <a:bodyPr>
            <a:normAutofit/>
          </a:bodyPr>
          <a:lstStyle/>
          <a:p>
            <a:r>
              <a:rPr lang="en-US" dirty="0" smtClean="0"/>
              <a:t>We have already seen examples of axis words. </a:t>
            </a:r>
          </a:p>
          <a:p>
            <a:r>
              <a:rPr lang="en-US" dirty="0" smtClean="0"/>
              <a:t>An X word would be X10.5 which by itself indicates the X axis should move to a position of 10.5 units.</a:t>
            </a:r>
          </a:p>
          <a:p>
            <a:r>
              <a:rPr lang="en-US" dirty="0" smtClean="0"/>
              <a:t> </a:t>
            </a:r>
          </a:p>
          <a:p>
            <a:r>
              <a:rPr lang="en-US" dirty="0" smtClean="0"/>
              <a:t>X - Primary Linear Axis  </a:t>
            </a:r>
          </a:p>
          <a:p>
            <a:r>
              <a:rPr lang="en-US" dirty="0" smtClean="0"/>
              <a:t>Y - Primary Linear Axis  </a:t>
            </a:r>
          </a:p>
          <a:p>
            <a:r>
              <a:rPr lang="en-US" dirty="0" smtClean="0"/>
              <a:t>Z - Primary Linear Axis </a:t>
            </a:r>
            <a:r>
              <a:rPr lang="en-US" sz="2000" dirty="0" smtClean="0"/>
              <a:t>(Almost Always Up and Down)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rmAutofit fontScale="92500" lnSpcReduction="10000"/>
          </a:bodyPr>
          <a:lstStyle/>
          <a:p>
            <a:r>
              <a:rPr lang="en-US" dirty="0" smtClean="0"/>
              <a:t>While a block of code has a specific order of execution, it must be considered to be a single command. </a:t>
            </a:r>
          </a:p>
          <a:p>
            <a:endParaRPr lang="en-US" dirty="0" smtClean="0"/>
          </a:p>
          <a:p>
            <a:r>
              <a:rPr lang="en-US" dirty="0" smtClean="0"/>
              <a:t>All of the words within a block combine to produce a single set of actions. </a:t>
            </a:r>
          </a:p>
          <a:p>
            <a:endParaRPr lang="en-US" dirty="0" smtClean="0"/>
          </a:p>
          <a:p>
            <a:r>
              <a:rPr lang="en-US" dirty="0" smtClean="0"/>
              <a:t>This may be very different from the actions assigned to the same words were they placed in separate blocks. </a:t>
            </a:r>
          </a:p>
          <a:p>
            <a:endParaRPr lang="en-US" dirty="0" smtClean="0"/>
          </a:p>
          <a:p>
            <a:r>
              <a:rPr lang="en-US" dirty="0" smtClean="0"/>
              <a:t>A simple example using axis words should illustrate this point.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X6</a:t>
            </a:r>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1905000" y="1407020"/>
            <a:ext cx="5410200" cy="5450980"/>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Y3</a:t>
            </a:r>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1905000" y="1352646"/>
            <a:ext cx="5410200" cy="5505354"/>
          </a:xfrm>
          <a:prstGeom prst="rect">
            <a:avLst/>
          </a:prstGeom>
          <a:noFill/>
          <a:ln w="9525">
            <a:noFill/>
            <a:miter lim="800000"/>
            <a:headEnd/>
            <a:tailEnd/>
          </a:ln>
          <a:effec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X6 Y3 </a:t>
            </a:r>
            <a:br>
              <a:rPr lang="en-US" dirty="0" smtClean="0"/>
            </a:br>
            <a:r>
              <a:rPr lang="en-US" sz="2200" dirty="0" smtClean="0"/>
              <a:t>Moves on a single line from current X, Y location to X6 Y3.</a:t>
            </a:r>
            <a:endParaRPr lang="en-US" sz="2200" dirty="0"/>
          </a:p>
        </p:txBody>
      </p:sp>
      <p:pic>
        <p:nvPicPr>
          <p:cNvPr id="5122" name="Picture 2"/>
          <p:cNvPicPr>
            <a:picLocks noChangeAspect="1" noChangeArrowheads="1"/>
          </p:cNvPicPr>
          <p:nvPr/>
        </p:nvPicPr>
        <p:blipFill>
          <a:blip r:embed="rId2" cstate="print"/>
          <a:srcRect/>
          <a:stretch>
            <a:fillRect/>
          </a:stretch>
        </p:blipFill>
        <p:spPr bwMode="auto">
          <a:xfrm>
            <a:off x="1905000" y="1360715"/>
            <a:ext cx="5334000" cy="5497285"/>
          </a:xfrm>
          <a:prstGeom prst="rect">
            <a:avLst/>
          </a:prstGeom>
          <a:noFill/>
          <a:ln w="9525">
            <a:noFill/>
            <a:miter lim="800000"/>
            <a:headEnd/>
            <a:tailEnd/>
          </a:ln>
          <a:effec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 Path considerations</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r>
              <a:rPr lang="en-US" dirty="0" smtClean="0"/>
              <a:t>The final position of the tool ends up being X6 Y3 using either individual moves of X6 first followed by one of Y3, or a combination move of X6 Y3.</a:t>
            </a:r>
          </a:p>
          <a:p>
            <a:endParaRPr lang="en-US" dirty="0" smtClean="0"/>
          </a:p>
          <a:p>
            <a:r>
              <a:rPr lang="en-US" dirty="0" smtClean="0"/>
              <a:t>The first set of blocks might be executed in sequence to move the tool around an obstacle while the path of the tool for the combined block might run it into the part or the fixture. </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Arcs</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10000"/>
          </a:bodyPr>
          <a:lstStyle/>
          <a:p>
            <a:r>
              <a:rPr lang="en-US" dirty="0" smtClean="0"/>
              <a:t>G02 = Executes an arc in a clockwise direction.</a:t>
            </a:r>
          </a:p>
          <a:p>
            <a:r>
              <a:rPr lang="en-US" dirty="0" smtClean="0"/>
              <a:t>G03 = Executes an arc in a counter-clockwise direction.</a:t>
            </a:r>
          </a:p>
          <a:p>
            <a:endParaRPr lang="en-US" dirty="0" smtClean="0"/>
          </a:p>
          <a:p>
            <a:pPr>
              <a:buNone/>
            </a:pPr>
            <a:r>
              <a:rPr lang="en-US" sz="2200" dirty="0" smtClean="0"/>
              <a:t>	When coding circular moves, you must specify where the machine must go and where the center of the arc is by specifying the center of the arc with </a:t>
            </a:r>
            <a:r>
              <a:rPr lang="en-US" sz="2200" b="1" dirty="0" smtClean="0"/>
              <a:t>I</a:t>
            </a:r>
            <a:r>
              <a:rPr lang="en-US" sz="2200" dirty="0" smtClean="0"/>
              <a:t> and </a:t>
            </a:r>
            <a:r>
              <a:rPr lang="en-US" sz="2200" b="1" dirty="0" smtClean="0"/>
              <a:t>J</a:t>
            </a:r>
            <a:r>
              <a:rPr lang="en-US" sz="2200" dirty="0" smtClean="0"/>
              <a:t> words. </a:t>
            </a:r>
          </a:p>
          <a:p>
            <a:endParaRPr lang="en-US" b="1" dirty="0" smtClean="0"/>
          </a:p>
          <a:p>
            <a:r>
              <a:rPr lang="en-US" b="1" dirty="0" smtClean="0">
                <a:latin typeface="Algerian" pitchFamily="82" charset="0"/>
              </a:rPr>
              <a:t>I</a:t>
            </a:r>
            <a:r>
              <a:rPr lang="en-US" dirty="0" smtClean="0"/>
              <a:t> is the incremental distance from the </a:t>
            </a:r>
            <a:r>
              <a:rPr lang="en-US" b="1" dirty="0" smtClean="0"/>
              <a:t>X</a:t>
            </a:r>
            <a:r>
              <a:rPr lang="en-US" dirty="0" smtClean="0"/>
              <a:t> starting point to the X coordinate of the center of the arc. </a:t>
            </a:r>
          </a:p>
          <a:p>
            <a:endParaRPr lang="en-US" b="1" dirty="0" smtClean="0"/>
          </a:p>
          <a:p>
            <a:r>
              <a:rPr lang="en-US" b="1" dirty="0" smtClean="0"/>
              <a:t>J</a:t>
            </a:r>
            <a:r>
              <a:rPr lang="en-US" dirty="0" smtClean="0"/>
              <a:t> is the incremental distance from the </a:t>
            </a:r>
            <a:r>
              <a:rPr lang="en-US" b="1" dirty="0" smtClean="0"/>
              <a:t>Y</a:t>
            </a:r>
            <a:r>
              <a:rPr lang="en-US" dirty="0" smtClean="0"/>
              <a:t> starting point to the Y coordinate of the center of the arc. </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rmAutofit fontScale="92500" lnSpcReduction="20000"/>
          </a:bodyPr>
          <a:lstStyle/>
          <a:p>
            <a:r>
              <a:rPr lang="en-US" dirty="0" smtClean="0"/>
              <a:t>Lets break this down a bit.</a:t>
            </a:r>
          </a:p>
          <a:p>
            <a:endParaRPr lang="en-US" b="1" dirty="0" smtClean="0"/>
          </a:p>
          <a:p>
            <a:r>
              <a:rPr lang="en-US" b="1" dirty="0" smtClean="0"/>
              <a:t>G2 X2.0 Y3.5 </a:t>
            </a:r>
            <a:r>
              <a:rPr lang="en-US" b="1" dirty="0" smtClean="0">
                <a:latin typeface="Algerian" pitchFamily="82" charset="0"/>
              </a:rPr>
              <a:t>I</a:t>
            </a:r>
            <a:r>
              <a:rPr lang="en-US" b="1" dirty="0" smtClean="0"/>
              <a:t>2.5 J0.0 </a:t>
            </a:r>
            <a:endParaRPr lang="en-US" dirty="0" smtClean="0">
              <a:latin typeface="Algerian" pitchFamily="82" charset="0"/>
            </a:endParaRPr>
          </a:p>
          <a:p>
            <a:endParaRPr lang="en-US" dirty="0" smtClean="0"/>
          </a:p>
          <a:p>
            <a:r>
              <a:rPr lang="en-US" b="1" u="sng" dirty="0" smtClean="0"/>
              <a:t>G02</a:t>
            </a:r>
            <a:r>
              <a:rPr lang="en-US" dirty="0" smtClean="0"/>
              <a:t> comes first telling the machine to do an arc in the clockwise direction.</a:t>
            </a:r>
          </a:p>
          <a:p>
            <a:pPr lvl="1"/>
            <a:r>
              <a:rPr lang="en-US" dirty="0" smtClean="0"/>
              <a:t>It doesn’t need to be told where to start from as it assumes it is already at the starting location.</a:t>
            </a:r>
          </a:p>
          <a:p>
            <a:r>
              <a:rPr lang="en-US" b="1" u="sng" dirty="0" smtClean="0"/>
              <a:t>X2.0 Y3.5</a:t>
            </a:r>
            <a:r>
              <a:rPr lang="en-US" dirty="0" smtClean="0"/>
              <a:t> are the stopping coordinates.</a:t>
            </a:r>
          </a:p>
          <a:p>
            <a:pPr lvl="1"/>
            <a:r>
              <a:rPr lang="en-US" dirty="0" smtClean="0"/>
              <a:t>Basically tell it where to go to while making an arc.</a:t>
            </a:r>
          </a:p>
          <a:p>
            <a:r>
              <a:rPr lang="en-US" b="1" u="sng" dirty="0" smtClean="0">
                <a:latin typeface="Algerian" pitchFamily="82" charset="0"/>
              </a:rPr>
              <a:t>I</a:t>
            </a:r>
            <a:r>
              <a:rPr lang="en-US" b="1" u="sng" dirty="0" smtClean="0"/>
              <a:t>2.5 J0.0</a:t>
            </a:r>
            <a:r>
              <a:rPr lang="en-US" dirty="0" smtClean="0"/>
              <a:t> Are used to tell where the center of the arc is. </a:t>
            </a:r>
          </a:p>
          <a:p>
            <a:pPr lvl="1"/>
            <a:r>
              <a:rPr lang="en-US" dirty="0" smtClean="0"/>
              <a:t>X and Y are already used so </a:t>
            </a:r>
            <a:r>
              <a:rPr lang="en-US" dirty="0" smtClean="0">
                <a:latin typeface="Algerian" pitchFamily="82" charset="0"/>
              </a:rPr>
              <a:t>I</a:t>
            </a:r>
            <a:r>
              <a:rPr lang="en-US" dirty="0" smtClean="0"/>
              <a:t> and J are used here in their place.</a:t>
            </a:r>
          </a:p>
          <a:p>
            <a:pPr>
              <a:buNone/>
            </a:pPr>
            <a:r>
              <a:rPr lang="en-US" sz="2200" dirty="0" smtClean="0"/>
              <a:t>	</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91600" cy="1143000"/>
          </a:xfrm>
        </p:spPr>
        <p:txBody>
          <a:bodyPr>
            <a:noAutofit/>
          </a:bodyPr>
          <a:lstStyle/>
          <a:p>
            <a:r>
              <a:rPr lang="en-US" sz="4000" b="1" dirty="0" smtClean="0"/>
              <a:t>G02     X2.0     Y3.5     </a:t>
            </a:r>
            <a:r>
              <a:rPr lang="en-US" sz="4000" b="1" dirty="0" smtClean="0">
                <a:latin typeface="Algerian" pitchFamily="82" charset="0"/>
              </a:rPr>
              <a:t>I</a:t>
            </a:r>
            <a:r>
              <a:rPr lang="en-US" sz="4000" b="1" dirty="0" smtClean="0"/>
              <a:t>2.5     J0.0 </a:t>
            </a:r>
            <a:endParaRPr lang="en-US" sz="4000" b="1" dirty="0"/>
          </a:p>
        </p:txBody>
      </p:sp>
      <p:pic>
        <p:nvPicPr>
          <p:cNvPr id="7170" name="Picture 2"/>
          <p:cNvPicPr>
            <a:picLocks noChangeAspect="1" noChangeArrowheads="1"/>
          </p:cNvPicPr>
          <p:nvPr/>
        </p:nvPicPr>
        <p:blipFill>
          <a:blip r:embed="rId3" cstate="print"/>
          <a:srcRect/>
          <a:stretch>
            <a:fillRect/>
          </a:stretch>
        </p:blipFill>
        <p:spPr bwMode="auto">
          <a:xfrm>
            <a:off x="1828800" y="1187651"/>
            <a:ext cx="5562599" cy="5670349"/>
          </a:xfrm>
          <a:prstGeom prst="rect">
            <a:avLst/>
          </a:prstGeom>
          <a:noFill/>
          <a:ln w="9525">
            <a:noFill/>
            <a:miter lim="800000"/>
            <a:headEnd/>
            <a:tailEnd/>
          </a:ln>
          <a:effectLst/>
        </p:spPr>
      </p:pic>
      <p:sp>
        <p:nvSpPr>
          <p:cNvPr id="4" name="TextBox 3"/>
          <p:cNvSpPr txBox="1"/>
          <p:nvPr/>
        </p:nvSpPr>
        <p:spPr>
          <a:xfrm>
            <a:off x="457200" y="304800"/>
            <a:ext cx="1600200" cy="369332"/>
          </a:xfrm>
          <a:prstGeom prst="rect">
            <a:avLst/>
          </a:prstGeom>
          <a:noFill/>
        </p:spPr>
        <p:txBody>
          <a:bodyPr wrap="square" rtlCol="0">
            <a:spAutoFit/>
          </a:bodyPr>
          <a:lstStyle/>
          <a:p>
            <a:r>
              <a:rPr lang="en-US" dirty="0" smtClean="0"/>
              <a:t>Clockwise Ark</a:t>
            </a:r>
            <a:endParaRPr lang="en-US" dirty="0"/>
          </a:p>
        </p:txBody>
      </p:sp>
      <p:sp>
        <p:nvSpPr>
          <p:cNvPr id="5" name="TextBox 4"/>
          <p:cNvSpPr txBox="1"/>
          <p:nvPr/>
        </p:nvSpPr>
        <p:spPr>
          <a:xfrm>
            <a:off x="2286000" y="228600"/>
            <a:ext cx="2743200" cy="369332"/>
          </a:xfrm>
          <a:prstGeom prst="rect">
            <a:avLst/>
          </a:prstGeom>
          <a:noFill/>
        </p:spPr>
        <p:txBody>
          <a:bodyPr wrap="square" rtlCol="0">
            <a:spAutoFit/>
          </a:bodyPr>
          <a:lstStyle/>
          <a:p>
            <a:r>
              <a:rPr lang="en-US" dirty="0" smtClean="0"/>
              <a:t>Grid location where it ends</a:t>
            </a:r>
            <a:endParaRPr lang="en-US" dirty="0"/>
          </a:p>
        </p:txBody>
      </p:sp>
      <p:sp>
        <p:nvSpPr>
          <p:cNvPr id="6" name="TextBox 5"/>
          <p:cNvSpPr txBox="1"/>
          <p:nvPr/>
        </p:nvSpPr>
        <p:spPr>
          <a:xfrm>
            <a:off x="5181600" y="228600"/>
            <a:ext cx="1600200" cy="400110"/>
          </a:xfrm>
          <a:prstGeom prst="rect">
            <a:avLst/>
          </a:prstGeom>
          <a:noFill/>
        </p:spPr>
        <p:txBody>
          <a:bodyPr wrap="square" rtlCol="0">
            <a:spAutoFit/>
          </a:bodyPr>
          <a:lstStyle/>
          <a:p>
            <a:r>
              <a:rPr lang="en-US" sz="1000" dirty="0" smtClean="0"/>
              <a:t>Number of units center is from starting X location</a:t>
            </a:r>
            <a:endParaRPr lang="en-US" sz="1000" dirty="0"/>
          </a:p>
        </p:txBody>
      </p:sp>
      <p:sp>
        <p:nvSpPr>
          <p:cNvPr id="7" name="TextBox 6"/>
          <p:cNvSpPr txBox="1"/>
          <p:nvPr/>
        </p:nvSpPr>
        <p:spPr>
          <a:xfrm>
            <a:off x="6781800" y="228600"/>
            <a:ext cx="1676400" cy="400110"/>
          </a:xfrm>
          <a:prstGeom prst="rect">
            <a:avLst/>
          </a:prstGeom>
          <a:noFill/>
        </p:spPr>
        <p:txBody>
          <a:bodyPr wrap="square" rtlCol="0">
            <a:spAutoFit/>
          </a:bodyPr>
          <a:lstStyle/>
          <a:p>
            <a:r>
              <a:rPr lang="en-US" sz="1000" dirty="0" smtClean="0"/>
              <a:t>Number of units center is from starting Y location</a:t>
            </a:r>
            <a:endParaRPr lang="en-US" sz="1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Standardization</a:t>
            </a:r>
            <a:endParaRPr lang="en-US" dirty="0"/>
          </a:p>
        </p:txBody>
      </p:sp>
      <p:sp>
        <p:nvSpPr>
          <p:cNvPr id="3" name="Content Placeholder 2"/>
          <p:cNvSpPr>
            <a:spLocks noGrp="1"/>
          </p:cNvSpPr>
          <p:nvPr>
            <p:ph idx="1"/>
          </p:nvPr>
        </p:nvSpPr>
        <p:spPr>
          <a:xfrm>
            <a:off x="457200" y="1600200"/>
            <a:ext cx="8229600" cy="5105400"/>
          </a:xfrm>
        </p:spPr>
        <p:txBody>
          <a:bodyPr>
            <a:normAutofit fontScale="85000" lnSpcReduction="20000"/>
          </a:bodyPr>
          <a:lstStyle/>
          <a:p>
            <a:r>
              <a:rPr lang="en-US" dirty="0" smtClean="0"/>
              <a:t>A problem arose early on when it was noticed that every machine was programmed differently from all the rest.</a:t>
            </a:r>
          </a:p>
          <a:p>
            <a:endParaRPr lang="en-US" dirty="0" smtClean="0"/>
          </a:p>
          <a:p>
            <a:r>
              <a:rPr lang="en-US" dirty="0" smtClean="0"/>
              <a:t>If a company had three types of machines they had to train their employees three different times.</a:t>
            </a:r>
          </a:p>
          <a:p>
            <a:endParaRPr lang="en-US" dirty="0" smtClean="0"/>
          </a:p>
          <a:p>
            <a:r>
              <a:rPr lang="en-US" dirty="0" smtClean="0"/>
              <a:t>In fact if they had different models of the same company’s machine they still had three different ways of programming them as there was no standard and each company basically started over reinventing the programming wheel for each new design they came up with.</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Circle “N” Program in G-Code</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G90</a:t>
            </a:r>
            <a:endParaRPr lang="en-US" sz="2200" i="1" u="sng" dirty="0" smtClean="0"/>
          </a:p>
          <a:p>
            <a:r>
              <a:rPr lang="en-US" dirty="0" smtClean="0"/>
              <a:t>G01 F3</a:t>
            </a:r>
            <a:endParaRPr lang="en-US" sz="2300" dirty="0" smtClean="0"/>
          </a:p>
          <a:p>
            <a:r>
              <a:rPr lang="en-US" dirty="0" smtClean="0"/>
              <a:t>M03</a:t>
            </a:r>
            <a:endParaRPr lang="en-US" sz="2200" i="1" u="sng" dirty="0" smtClean="0"/>
          </a:p>
          <a:p>
            <a:r>
              <a:rPr lang="en-US" dirty="0" smtClean="0"/>
              <a:t>G00</a:t>
            </a:r>
            <a:endParaRPr lang="en-US" sz="2600" i="1" u="sng" dirty="0" smtClean="0"/>
          </a:p>
          <a:p>
            <a:r>
              <a:rPr lang="en-US" dirty="0" smtClean="0"/>
              <a:t>X3.5 Y1.25</a:t>
            </a:r>
            <a:endParaRPr lang="en-US" sz="2200" i="1" u="sng" dirty="0" smtClean="0"/>
          </a:p>
          <a:p>
            <a:r>
              <a:rPr lang="en-US" dirty="0" smtClean="0"/>
              <a:t>G01 Z-0.03</a:t>
            </a:r>
            <a:endParaRPr lang="en-US" sz="2600" dirty="0" smtClean="0"/>
          </a:p>
          <a:p>
            <a:r>
              <a:rPr lang="en-US" dirty="0" smtClean="0"/>
              <a:t>Y5.25</a:t>
            </a:r>
            <a:endParaRPr lang="en-US" sz="2600" i="1" u="sng" dirty="0" smtClean="0"/>
          </a:p>
          <a:p>
            <a:r>
              <a:rPr lang="en-US" dirty="0" smtClean="0"/>
              <a:t>X5.5 Y1.25</a:t>
            </a:r>
            <a:endParaRPr lang="en-US" sz="2200" i="1" u="sng" dirty="0" smtClean="0"/>
          </a:p>
          <a:p>
            <a:r>
              <a:rPr lang="en-US" dirty="0" smtClean="0"/>
              <a:t>Y5.25</a:t>
            </a:r>
            <a:endParaRPr lang="en-US" sz="2200" i="1" u="sng" dirty="0" smtClean="0"/>
          </a:p>
          <a:p>
            <a:r>
              <a:rPr lang="en-US" dirty="0" smtClean="0"/>
              <a:t>G00 Z3.0</a:t>
            </a:r>
            <a:endParaRPr lang="en-US" sz="2200" i="1" u="sng" dirty="0" smtClean="0"/>
          </a:p>
          <a:p>
            <a:r>
              <a:rPr lang="en-US" dirty="0" smtClean="0"/>
              <a:t>X2 Y3.25 </a:t>
            </a:r>
          </a:p>
          <a:p>
            <a:r>
              <a:rPr lang="en-US" dirty="0" smtClean="0"/>
              <a:t>G01 Z-0.03</a:t>
            </a:r>
          </a:p>
          <a:p>
            <a:r>
              <a:rPr lang="en-US" dirty="0" smtClean="0"/>
              <a:t>G02 X2.0 Y3.25 I2.5 J-0.0 </a:t>
            </a:r>
          </a:p>
          <a:p>
            <a:r>
              <a:rPr lang="en-US" dirty="0" smtClean="0"/>
              <a:t>G00 Z3</a:t>
            </a:r>
          </a:p>
          <a:p>
            <a:r>
              <a:rPr lang="en-US" dirty="0" smtClean="0"/>
              <a:t>X0 Y0</a:t>
            </a:r>
            <a:endParaRPr lang="en-US" sz="2200" i="1" u="sng" dirty="0" smtClean="0"/>
          </a:p>
          <a:p>
            <a:r>
              <a:rPr lang="en-US" dirty="0" smtClean="0"/>
              <a:t>M05</a:t>
            </a:r>
            <a:endParaRPr lang="en-US" sz="2200" i="1" u="sng" dirty="0" smtClean="0"/>
          </a:p>
          <a:p>
            <a:r>
              <a:rPr lang="en-US" dirty="0" smtClean="0"/>
              <a:t>M02</a:t>
            </a:r>
          </a:p>
          <a:p>
            <a:endParaRPr lang="en-US" dirty="0"/>
          </a:p>
          <a:p>
            <a:endParaRPr lang="en-US" dirty="0"/>
          </a:p>
        </p:txBody>
      </p:sp>
      <p:pic>
        <p:nvPicPr>
          <p:cNvPr id="4" name="Picture 2"/>
          <p:cNvPicPr>
            <a:picLocks noChangeAspect="1" noChangeArrowheads="1"/>
          </p:cNvPicPr>
          <p:nvPr/>
        </p:nvPicPr>
        <p:blipFill>
          <a:blip r:embed="rId3" cstate="print"/>
          <a:srcRect/>
          <a:stretch>
            <a:fillRect/>
          </a:stretch>
        </p:blipFill>
        <p:spPr bwMode="auto">
          <a:xfrm>
            <a:off x="3505200" y="1676400"/>
            <a:ext cx="5003619" cy="4419600"/>
          </a:xfrm>
          <a:prstGeom prst="rect">
            <a:avLst/>
          </a:prstGeom>
          <a:noFill/>
          <a:ln w="9525">
            <a:noFill/>
            <a:miter lim="800000"/>
            <a:headEnd/>
            <a:tailEnd/>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dirty="0" smtClean="0"/>
              <a:t>The Circle “N” Program in G-Code</a:t>
            </a:r>
            <a:endParaRPr lang="en-US" dirty="0"/>
          </a:p>
        </p:txBody>
      </p:sp>
      <p:sp>
        <p:nvSpPr>
          <p:cNvPr id="3" name="Content Placeholder 2"/>
          <p:cNvSpPr>
            <a:spLocks noGrp="1"/>
          </p:cNvSpPr>
          <p:nvPr>
            <p:ph idx="1"/>
          </p:nvPr>
        </p:nvSpPr>
        <p:spPr>
          <a:xfrm>
            <a:off x="1333500" y="810425"/>
            <a:ext cx="6324600" cy="838200"/>
          </a:xfrm>
        </p:spPr>
        <p:txBody>
          <a:bodyPr>
            <a:normAutofit/>
          </a:bodyPr>
          <a:lstStyle/>
          <a:p>
            <a:r>
              <a:rPr lang="en-US" sz="4800" b="1" dirty="0"/>
              <a:t>https://ncviewer.com/</a:t>
            </a:r>
            <a:endParaRPr lang="en-US" sz="4800" b="1" dirty="0"/>
          </a:p>
          <a:p>
            <a:endParaRPr lang="en-US" dirty="0"/>
          </a:p>
        </p:txBody>
      </p:sp>
      <p:pic>
        <p:nvPicPr>
          <p:cNvPr id="5" name="Picture 4"/>
          <p:cNvPicPr>
            <a:picLocks noChangeAspect="1"/>
          </p:cNvPicPr>
          <p:nvPr/>
        </p:nvPicPr>
        <p:blipFill>
          <a:blip r:embed="rId3"/>
          <a:stretch>
            <a:fillRect/>
          </a:stretch>
        </p:blipFill>
        <p:spPr>
          <a:xfrm>
            <a:off x="0" y="1622303"/>
            <a:ext cx="9144000" cy="5319486"/>
          </a:xfrm>
          <a:prstGeom prst="rect">
            <a:avLst/>
          </a:prstGeom>
        </p:spPr>
      </p:pic>
    </p:spTree>
    <p:extLst>
      <p:ext uri="{BB962C8B-B14F-4D97-AF65-F5344CB8AC3E}">
        <p14:creationId xmlns:p14="http://schemas.microsoft.com/office/powerpoint/2010/main" val="122443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RS274D Standard</a:t>
            </a:r>
            <a:endParaRPr lang="en-US" dirty="0"/>
          </a:p>
        </p:txBody>
      </p:sp>
      <p:sp>
        <p:nvSpPr>
          <p:cNvPr id="3" name="Content Placeholder 2"/>
          <p:cNvSpPr>
            <a:spLocks noGrp="1"/>
          </p:cNvSpPr>
          <p:nvPr>
            <p:ph idx="1"/>
          </p:nvPr>
        </p:nvSpPr>
        <p:spPr>
          <a:xfrm>
            <a:off x="457200" y="1600200"/>
            <a:ext cx="8229600" cy="5029200"/>
          </a:xfrm>
        </p:spPr>
        <p:txBody>
          <a:bodyPr>
            <a:normAutofit fontScale="85000" lnSpcReduction="10000"/>
          </a:bodyPr>
          <a:lstStyle/>
          <a:p>
            <a:r>
              <a:rPr lang="en-US" dirty="0" smtClean="0"/>
              <a:t>The </a:t>
            </a:r>
            <a:r>
              <a:rPr lang="en-US" u="sng" dirty="0" smtClean="0"/>
              <a:t>Electronic Industries Alliance</a:t>
            </a:r>
            <a:r>
              <a:rPr lang="en-US" dirty="0" smtClean="0"/>
              <a:t> in the United states tried to set a standard for Numerical Control (NC) or Computer Numerical Control (CNC) machines.</a:t>
            </a:r>
          </a:p>
          <a:p>
            <a:r>
              <a:rPr lang="en-US" dirty="0" smtClean="0"/>
              <a:t>They started working on this standard back in the 1960s when the problem first arose and due to technological improvements found it necessary to make many revisions each year.</a:t>
            </a:r>
          </a:p>
          <a:p>
            <a:r>
              <a:rPr lang="en-US" dirty="0" smtClean="0"/>
              <a:t>They finally finished their final revision in 1980.</a:t>
            </a:r>
          </a:p>
          <a:p>
            <a:endParaRPr lang="en-US" dirty="0" smtClean="0"/>
          </a:p>
          <a:p>
            <a:r>
              <a:rPr lang="en-US" dirty="0" smtClean="0"/>
              <a:t>It was a good idea at its heart, and many used it, but everyone used a different revision, or interpreted it differently, or deviated from it in a few key areas.</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Compatibility Issues</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r>
              <a:rPr lang="en-US" dirty="0" smtClean="0"/>
              <a:t>Unfortunately due to a lack of further development by the </a:t>
            </a:r>
            <a:r>
              <a:rPr lang="en-US" u="sng" dirty="0" smtClean="0"/>
              <a:t>Alliance</a:t>
            </a:r>
            <a:r>
              <a:rPr lang="en-US" dirty="0" smtClean="0"/>
              <a:t> , the immense variety of machine tools, and little demand for interoperability, few adhered to the </a:t>
            </a:r>
            <a:r>
              <a:rPr lang="en-US" b="1" dirty="0" smtClean="0"/>
              <a:t>RS274D</a:t>
            </a:r>
            <a:r>
              <a:rPr lang="en-US" dirty="0" smtClean="0"/>
              <a:t> standard. </a:t>
            </a:r>
          </a:p>
          <a:p>
            <a:endParaRPr lang="en-US" dirty="0" smtClean="0"/>
          </a:p>
          <a:p>
            <a:r>
              <a:rPr lang="en-US" dirty="0" smtClean="0"/>
              <a:t>Some, but not all, CNC machine manufacturers attempted to overcome compatibility difficulties by standardizing on an already successful machine tool controller built by Fanuc. </a:t>
            </a:r>
          </a:p>
          <a:p>
            <a:r>
              <a:rPr lang="en-US" dirty="0" smtClean="0"/>
              <a:t>The belief being that they all standardize on one company's interpretation and except that companies deviations from the standard essentially making them the new standard.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lnSpcReduction="10000"/>
          </a:bodyPr>
          <a:lstStyle/>
          <a:p>
            <a:r>
              <a:rPr lang="en-US" dirty="0" smtClean="0"/>
              <a:t>Unfortunately, Fanuc did not remain consistent with the RS274D Standard or even its own previous interpretations of it.</a:t>
            </a:r>
          </a:p>
          <a:p>
            <a:pPr lvl="1"/>
            <a:r>
              <a:rPr lang="en-US" dirty="0" smtClean="0"/>
              <a:t>Perhaps Fanuc did not want others to be compatible with them?</a:t>
            </a:r>
          </a:p>
          <a:p>
            <a:pPr lvl="1"/>
            <a:r>
              <a:rPr lang="en-US" dirty="0" smtClean="0"/>
              <a:t>Kind of like a software company that doesn’t want others being compatible with their product??</a:t>
            </a:r>
          </a:p>
          <a:p>
            <a:pPr lvl="1"/>
            <a:endParaRPr lang="en-US" dirty="0" smtClean="0"/>
          </a:p>
          <a:p>
            <a:pPr lvl="1"/>
            <a:r>
              <a:rPr lang="en-US" dirty="0" smtClean="0"/>
              <a:t>Maybe???</a:t>
            </a:r>
          </a:p>
          <a:p>
            <a:endParaRPr lang="en-US" dirty="0" smtClean="0"/>
          </a:p>
          <a:p>
            <a:r>
              <a:rPr lang="en-US" dirty="0" smtClean="0"/>
              <a:t>Fanuc started producing controllers that varied from its previous models and essentially broke the deal.</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Gerber Plot Files</a:t>
            </a:r>
            <a:endParaRPr lang="en-US" dirty="0"/>
          </a:p>
        </p:txBody>
      </p:sp>
      <p:sp>
        <p:nvSpPr>
          <p:cNvPr id="3" name="Content Placeholder 2"/>
          <p:cNvSpPr>
            <a:spLocks noGrp="1"/>
          </p:cNvSpPr>
          <p:nvPr>
            <p:ph idx="1"/>
          </p:nvPr>
        </p:nvSpPr>
        <p:spPr>
          <a:xfrm>
            <a:off x="457200" y="1295400"/>
            <a:ext cx="8229600" cy="5410200"/>
          </a:xfrm>
        </p:spPr>
        <p:txBody>
          <a:bodyPr>
            <a:normAutofit fontScale="62500" lnSpcReduction="20000"/>
          </a:bodyPr>
          <a:lstStyle/>
          <a:p>
            <a:r>
              <a:rPr lang="en-US" b="1" dirty="0" smtClean="0"/>
              <a:t>Gerber Systems Corporation </a:t>
            </a:r>
            <a:r>
              <a:rPr lang="en-US" dirty="0" smtClean="0"/>
              <a:t>in conjunction with several other companies made an agreement amongst themselves on interoperability for their photoplotters and graphics software so they could do business together more easily.</a:t>
            </a:r>
          </a:p>
          <a:p>
            <a:pPr lvl="1"/>
            <a:r>
              <a:rPr lang="en-US" dirty="0" smtClean="0"/>
              <a:t>Unlike Fanuc, this small group relied on each other and wanted compatibility. </a:t>
            </a:r>
          </a:p>
          <a:p>
            <a:pPr lvl="1"/>
            <a:r>
              <a:rPr lang="en-US" dirty="0" smtClean="0"/>
              <a:t>At least a limited form of it between a few select partners.</a:t>
            </a:r>
          </a:p>
          <a:p>
            <a:endParaRPr lang="en-US" dirty="0" smtClean="0"/>
          </a:p>
          <a:p>
            <a:r>
              <a:rPr lang="en-US" dirty="0" smtClean="0"/>
              <a:t>They set their own standard, and published it as the </a:t>
            </a:r>
            <a:r>
              <a:rPr lang="en-US" b="1" dirty="0" smtClean="0"/>
              <a:t>GERBER FORMAT, Plot Data Format Reference Book</a:t>
            </a:r>
            <a:r>
              <a:rPr lang="en-US" dirty="0" smtClean="0"/>
              <a:t> .</a:t>
            </a:r>
          </a:p>
          <a:p>
            <a:endParaRPr lang="en-US" dirty="0" smtClean="0"/>
          </a:p>
          <a:p>
            <a:r>
              <a:rPr lang="en-US" dirty="0" smtClean="0"/>
              <a:t>The companies broke up, some sold out, others changed and merged, and got lost in the shuffle.</a:t>
            </a:r>
          </a:p>
          <a:p>
            <a:r>
              <a:rPr lang="en-US" dirty="0" smtClean="0"/>
              <a:t>Gerber doesn’t even make photoplotters anymore.</a:t>
            </a:r>
          </a:p>
          <a:p>
            <a:endParaRPr lang="en-US" dirty="0" smtClean="0"/>
          </a:p>
          <a:p>
            <a:r>
              <a:rPr lang="en-US" dirty="0" smtClean="0"/>
              <a:t>But as the Gerber standard drifted around it was exposed to a lot of different companies and by 1990 was adopted by several other photoplotter vendors and also Computer-aided manufacturing tools for PCBs. </a:t>
            </a:r>
          </a:p>
          <a:p>
            <a:r>
              <a:rPr lang="en-US" dirty="0" smtClean="0"/>
              <a:t>It became accepted as the as the new </a:t>
            </a:r>
            <a:r>
              <a:rPr lang="en-US" b="1" dirty="0" smtClean="0"/>
              <a:t>RS274X Standard.</a:t>
            </a: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a:bodyPr>
          <a:lstStyle/>
          <a:p>
            <a:r>
              <a:rPr lang="en-US" dirty="0" smtClean="0"/>
              <a:t>It accidentally did for the world what the original RS247D standard failed to do for the US.</a:t>
            </a:r>
          </a:p>
          <a:p>
            <a:endParaRPr lang="en-US" dirty="0" smtClean="0"/>
          </a:p>
          <a:p>
            <a:endParaRPr lang="en-US" dirty="0" smtClean="0"/>
          </a:p>
          <a:p>
            <a:r>
              <a:rPr lang="en-US" dirty="0" smtClean="0"/>
              <a:t>It became a de-facto standard for CNC and is informally called Gerber Code or… </a:t>
            </a:r>
          </a:p>
          <a:p>
            <a:endParaRPr lang="en-US" dirty="0" smtClean="0"/>
          </a:p>
          <a:p>
            <a:r>
              <a:rPr lang="en-US" sz="4800" dirty="0" smtClean="0"/>
              <a:t>        </a:t>
            </a:r>
            <a:r>
              <a:rPr lang="en-US" sz="4800" b="1" u="sng" dirty="0" smtClean="0"/>
              <a:t>G-code</a:t>
            </a:r>
            <a:r>
              <a:rPr lang="en-US" sz="4800" u="sng" dirty="0" smtClean="0"/>
              <a:t> for short.</a:t>
            </a:r>
          </a:p>
          <a:p>
            <a:endParaRPr lang="en-US" dirty="0" smtClean="0"/>
          </a:p>
          <a:p>
            <a:endParaRPr lang="en-US"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907</TotalTime>
  <Words>3011</Words>
  <Application>Microsoft Office PowerPoint</Application>
  <PresentationFormat>On-screen Show (4:3)</PresentationFormat>
  <Paragraphs>319</Paragraphs>
  <Slides>41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Algerian</vt:lpstr>
      <vt:lpstr>Arial</vt:lpstr>
      <vt:lpstr>Calibri</vt:lpstr>
      <vt:lpstr>Office Theme</vt:lpstr>
      <vt:lpstr>G-Code Brief</vt:lpstr>
      <vt:lpstr>Automation History</vt:lpstr>
      <vt:lpstr>Computers</vt:lpstr>
      <vt:lpstr>Standardization</vt:lpstr>
      <vt:lpstr>The RS274D Standard</vt:lpstr>
      <vt:lpstr>Compatibility Issues</vt:lpstr>
      <vt:lpstr>PowerPoint Presentation</vt:lpstr>
      <vt:lpstr>Gerber Plot Files</vt:lpstr>
      <vt:lpstr>PowerPoint Presentation</vt:lpstr>
      <vt:lpstr>Differences remain</vt:lpstr>
      <vt:lpstr>Generating G-Code</vt:lpstr>
      <vt:lpstr>Writing a program</vt:lpstr>
      <vt:lpstr>Codes of G</vt:lpstr>
      <vt:lpstr>Speed</vt:lpstr>
      <vt:lpstr>The Feed Rate</vt:lpstr>
      <vt:lpstr>Modal</vt:lpstr>
      <vt:lpstr>PowerPoint Presentation</vt:lpstr>
      <vt:lpstr>More to the Code than “G”</vt:lpstr>
      <vt:lpstr>PowerPoint Presentation</vt:lpstr>
      <vt:lpstr>A few M-Code examples</vt:lpstr>
      <vt:lpstr>T-Codes</vt:lpstr>
      <vt:lpstr>Axis</vt:lpstr>
      <vt:lpstr>PowerPoint Presentation</vt:lpstr>
      <vt:lpstr>Absolute and Incremental can be tricky.</vt:lpstr>
      <vt:lpstr>Absolute VS Incremental</vt:lpstr>
      <vt:lpstr>G-Code program to cut the letter “N”</vt:lpstr>
      <vt:lpstr>Line Numbers</vt:lpstr>
      <vt:lpstr>G-Code “N” with Numbered lines</vt:lpstr>
      <vt:lpstr>The Block</vt:lpstr>
      <vt:lpstr>A block example</vt:lpstr>
      <vt:lpstr>Axis Words</vt:lpstr>
      <vt:lpstr>PowerPoint Presentation</vt:lpstr>
      <vt:lpstr>X6</vt:lpstr>
      <vt:lpstr>Y3</vt:lpstr>
      <vt:lpstr>X6 Y3  Moves on a single line from current X, Y location to X6 Y3.</vt:lpstr>
      <vt:lpstr>Tool Path considerations</vt:lpstr>
      <vt:lpstr>Arcs</vt:lpstr>
      <vt:lpstr>PowerPoint Presentation</vt:lpstr>
      <vt:lpstr>G02     X2.0     Y3.5     I2.5     J0.0 </vt:lpstr>
      <vt:lpstr>The Circle “N” Program in G-Code</vt:lpstr>
      <vt:lpstr>The Circle “N” Program in G-Code</vt:lpstr>
    </vt:vector>
  </TitlesOfParts>
  <Company>South Plains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G-Code</dc:title>
  <dc:creator>Electronics</dc:creator>
  <cp:lastModifiedBy>Bill T</cp:lastModifiedBy>
  <cp:revision>117</cp:revision>
  <dcterms:created xsi:type="dcterms:W3CDTF">2008-11-02T20:28:30Z</dcterms:created>
  <dcterms:modified xsi:type="dcterms:W3CDTF">2021-08-01T07:02:17Z</dcterms:modified>
</cp:coreProperties>
</file>