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7" r:id="rId7"/>
    <p:sldId id="296" r:id="rId8"/>
    <p:sldId id="262" r:id="rId9"/>
    <p:sldId id="285" r:id="rId10"/>
    <p:sldId id="258" r:id="rId11"/>
    <p:sldId id="297" r:id="rId12"/>
    <p:sldId id="298" r:id="rId13"/>
    <p:sldId id="259" r:id="rId14"/>
    <p:sldId id="261" r:id="rId15"/>
    <p:sldId id="260" r:id="rId16"/>
    <p:sldId id="263" r:id="rId17"/>
    <p:sldId id="299" r:id="rId18"/>
    <p:sldId id="264" r:id="rId19"/>
    <p:sldId id="300" r:id="rId20"/>
    <p:sldId id="301" r:id="rId21"/>
    <p:sldId id="272" r:id="rId22"/>
    <p:sldId id="302" r:id="rId23"/>
    <p:sldId id="266" r:id="rId24"/>
    <p:sldId id="280" r:id="rId25"/>
    <p:sldId id="281" r:id="rId26"/>
    <p:sldId id="270" r:id="rId27"/>
    <p:sldId id="278" r:id="rId28"/>
    <p:sldId id="279" r:id="rId29"/>
    <p:sldId id="277" r:id="rId30"/>
    <p:sldId id="275" r:id="rId31"/>
    <p:sldId id="269" r:id="rId32"/>
    <p:sldId id="282" r:id="rId33"/>
    <p:sldId id="284" r:id="rId34"/>
    <p:sldId id="290" r:id="rId35"/>
    <p:sldId id="288" r:id="rId36"/>
    <p:sldId id="289" r:id="rId37"/>
    <p:sldId id="303" r:id="rId38"/>
    <p:sldId id="287" r:id="rId39"/>
    <p:sldId id="304" r:id="rId40"/>
    <p:sldId id="305" r:id="rId41"/>
    <p:sldId id="306" r:id="rId42"/>
    <p:sldId id="267" r:id="rId43"/>
    <p:sldId id="292" r:id="rId44"/>
    <p:sldId id="293" r:id="rId45"/>
    <p:sldId id="276" r:id="rId46"/>
    <p:sldId id="268" r:id="rId47"/>
    <p:sldId id="295" r:id="rId48"/>
    <p:sldId id="294" r:id="rId49"/>
    <p:sldId id="27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6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4C2E30-8960-4F3B-A11A-6E6C7521EDCC}"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4C2E30-8960-4F3B-A11A-6E6C7521EDCC}"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C2E30-8960-4F3B-A11A-6E6C7521EDCC}"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04C2E30-8960-4F3B-A11A-6E6C7521EDCC}" type="datetimeFigureOut">
              <a:rPr lang="en-US" smtClean="0"/>
              <a:pPr/>
              <a:t>5/17/2025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DD46104-F333-4FFD-9621-4CD01956A9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04C2E30-8960-4F3B-A11A-6E6C7521EDCC}" type="datetimeFigureOut">
              <a:rPr lang="en-US" smtClean="0"/>
              <a:pPr/>
              <a:t>5/17/2025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DD46104-F333-4FFD-9621-4CD01956A92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DD46104-F333-4FFD-9621-4CD01956A92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DD46104-F333-4FFD-9621-4CD01956A92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04C2E30-8960-4F3B-A11A-6E6C7521EDCC}" type="datetimeFigureOut">
              <a:rPr lang="en-US" smtClean="0"/>
              <a:pPr/>
              <a:t>5/17/2025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DD46104-F333-4FFD-9621-4CD01956A92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4C2E30-8960-4F3B-A11A-6E6C7521EDCC}"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04C2E30-8960-4F3B-A11A-6E6C7521EDCC}"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DD46104-F333-4FFD-9621-4CD01956A92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DD46104-F333-4FFD-9621-4CD01956A92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DD46104-F333-4FFD-9621-4CD01956A92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4C2E30-8960-4F3B-A11A-6E6C7521EDCC}" type="datetimeFigureOut">
              <a:rPr lang="en-US" smtClean="0"/>
              <a:pPr/>
              <a:t>5/17/2025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4C2E30-8960-4F3B-A11A-6E6C7521EDCC}"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46104-F333-4FFD-9621-4CD01956A9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4C2E30-8960-4F3B-A11A-6E6C7521EDCC}"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46104-F333-4FFD-9621-4CD01956A92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C2E30-8960-4F3B-A11A-6E6C7521EDCC}"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D46104-F333-4FFD-9621-4CD01956A92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4C2E30-8960-4F3B-A11A-6E6C7521EDCC}"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4C2E30-8960-4F3B-A11A-6E6C7521EDCC}"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C2E30-8960-4F3B-A11A-6E6C7521EDCC}"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C2E30-8960-4F3B-A11A-6E6C7521EDCC}"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C2E30-8960-4F3B-A11A-6E6C7521EDC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C2E30-8960-4F3B-A11A-6E6C7521EDCC}"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C2E30-8960-4F3B-A11A-6E6C7521EDCC}"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C2E30-8960-4F3B-A11A-6E6C7521EDC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46104-F333-4FFD-9621-4CD01956A92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C2E30-8960-4F3B-A11A-6E6C7521EDCC}" type="datetimeFigureOut">
              <a:rPr lang="en-US" smtClean="0"/>
              <a:pPr/>
              <a:t>5/17/2025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46104-F333-4FFD-9621-4CD01956A9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04C2E30-8960-4F3B-A11A-6E6C7521EDCC}" type="datetimeFigureOut">
              <a:rPr lang="en-US" smtClean="0"/>
              <a:pPr/>
              <a:t>5/17/2025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DD46104-F333-4FFD-9621-4CD01956A9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04C2E30-8960-4F3B-A11A-6E6C7521EDCC}" type="datetimeFigureOut">
              <a:rPr lang="en-US" smtClean="0"/>
              <a:pPr/>
              <a:t>5/17/2025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DD46104-F333-4FFD-9621-4CD01956A92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4C2E30-8960-4F3B-A11A-6E6C7521EDCC}" type="datetimeFigureOut">
              <a:rPr lang="en-US" smtClean="0"/>
              <a:pPr/>
              <a:t>5/17/2025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D46104-F333-4FFD-9621-4CD01956A9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C2E30-8960-4F3B-A11A-6E6C7521EDCC}" type="datetimeFigureOut">
              <a:rPr lang="en-US" smtClean="0"/>
              <a:pPr/>
              <a:t>5/17/2025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46104-F333-4FFD-9621-4CD01956A9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4.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4.xml"/><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p:spPr>
        <p:txBody>
          <a:bodyPr>
            <a:normAutofit/>
          </a:bodyPr>
          <a:lstStyle/>
          <a:p>
            <a:r>
              <a:rPr lang="en-US" sz="8000" b="1" dirty="0" smtClean="0"/>
              <a:t>Robotics</a:t>
            </a:r>
            <a:endParaRPr lang="en-US" sz="8000" b="1" dirty="0"/>
          </a:p>
        </p:txBody>
      </p:sp>
      <p:sp>
        <p:nvSpPr>
          <p:cNvPr id="3" name="Subtitle 2"/>
          <p:cNvSpPr>
            <a:spLocks noGrp="1"/>
          </p:cNvSpPr>
          <p:nvPr>
            <p:ph type="subTitle" idx="1"/>
          </p:nvPr>
        </p:nvSpPr>
        <p:spPr>
          <a:xfrm>
            <a:off x="1371600" y="3657600"/>
            <a:ext cx="6400800" cy="762000"/>
          </a:xfrm>
        </p:spPr>
        <p:txBody>
          <a:bodyPr/>
          <a:lstStyle/>
          <a:p>
            <a:r>
              <a:rPr lang="en-US" dirty="0" smtClean="0"/>
              <a:t>What it is and what it is not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2371725" cy="24860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686550" y="0"/>
            <a:ext cx="2457450" cy="24193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733800" y="0"/>
            <a:ext cx="1666875" cy="22669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1" y="4978826"/>
            <a:ext cx="2362200" cy="1879173"/>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7467600" y="4970016"/>
            <a:ext cx="1676400" cy="1887984"/>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a:stretch>
            <a:fillRect/>
          </a:stretch>
        </p:blipFill>
        <p:spPr bwMode="auto">
          <a:xfrm>
            <a:off x="3048000" y="4413900"/>
            <a:ext cx="3362325" cy="2444100"/>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CNC milling machine is occasionally characterized as a robot.</a:t>
            </a:r>
          </a:p>
          <a:p>
            <a:endParaRPr lang="en-US" dirty="0" smtClean="0"/>
          </a:p>
          <a:p>
            <a:r>
              <a:rPr lang="en-US" dirty="0" smtClean="0"/>
              <a:t>Interestingly, while a 3-axis CNC milling machine may have an identical control system to a robot arm, it is the arm which is almost always called a robot, while the CNC machine is usually just a machine.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limit</a:t>
            </a:r>
            <a:endParaRPr lang="en-US" dirty="0"/>
          </a:p>
        </p:txBody>
      </p:sp>
      <p:sp>
        <p:nvSpPr>
          <p:cNvPr id="3" name="Content Placeholder 2"/>
          <p:cNvSpPr>
            <a:spLocks noGrp="1"/>
          </p:cNvSpPr>
          <p:nvPr>
            <p:ph idx="1"/>
          </p:nvPr>
        </p:nvSpPr>
        <p:spPr/>
        <p:txBody>
          <a:bodyPr>
            <a:normAutofit/>
          </a:bodyPr>
          <a:lstStyle/>
          <a:p>
            <a:r>
              <a:rPr lang="en-US" dirty="0" smtClean="0"/>
              <a:t>Simply being anthropomorphic is not sufficient for something to be called a robot. </a:t>
            </a:r>
          </a:p>
          <a:p>
            <a:endParaRPr lang="en-US" dirty="0" smtClean="0"/>
          </a:p>
          <a:p>
            <a:r>
              <a:rPr lang="en-US" dirty="0" smtClean="0"/>
              <a:t>At the very least a robot must do something, whether it is useful work or not. </a:t>
            </a:r>
          </a:p>
          <a:p>
            <a:endParaRPr lang="en-US" dirty="0" smtClean="0"/>
          </a:p>
          <a:p>
            <a:r>
              <a:rPr lang="en-US" dirty="0" smtClean="0"/>
              <a:t>For example, a dog's rubber chew toy, shaped like ASIMO, would not be considered a robot, but rather a toy, or item.</a:t>
            </a:r>
          </a:p>
          <a:p>
            <a:endParaRPr lang="en-US" dirty="0"/>
          </a:p>
        </p:txBody>
      </p:sp>
      <p:pic>
        <p:nvPicPr>
          <p:cNvPr id="4" name="Picture 3"/>
          <p:cNvPicPr>
            <a:picLocks noChangeAspect="1"/>
          </p:cNvPicPr>
          <p:nvPr/>
        </p:nvPicPr>
        <p:blipFill>
          <a:blip r:embed="rId2"/>
          <a:stretch>
            <a:fillRect/>
          </a:stretch>
        </p:blipFill>
        <p:spPr>
          <a:xfrm>
            <a:off x="7467599" y="0"/>
            <a:ext cx="1666741" cy="2225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133600"/>
            <a:ext cx="8229600" cy="4625609"/>
          </a:xfrm>
        </p:spPr>
        <p:txBody>
          <a:bodyPr>
            <a:normAutofit/>
          </a:bodyPr>
          <a:lstStyle/>
          <a:p>
            <a:r>
              <a:rPr lang="en-US" dirty="0" smtClean="0"/>
              <a:t>There is no one definition of robot which satisfies everyone, and many people have their own. </a:t>
            </a:r>
          </a:p>
          <a:p>
            <a:endParaRPr lang="en-US" dirty="0" smtClean="0"/>
          </a:p>
          <a:p>
            <a:r>
              <a:rPr lang="en-US" dirty="0" smtClean="0"/>
              <a:t>For example, Joseph Engelberger, a pioneer in industrial robotics, once remarked:</a:t>
            </a:r>
          </a:p>
          <a:p>
            <a:endParaRPr lang="en-US" dirty="0" smtClean="0"/>
          </a:p>
          <a:p>
            <a:pPr lvl="2"/>
            <a:r>
              <a:rPr lang="en-US" dirty="0" smtClean="0"/>
              <a:t>"I can't define a robot, but I know one when I see one."</a:t>
            </a:r>
          </a:p>
          <a:p>
            <a:endParaRPr lang="en-US" dirty="0"/>
          </a:p>
        </p:txBody>
      </p:sp>
      <p:pic>
        <p:nvPicPr>
          <p:cNvPr id="2" name="Picture 1"/>
          <p:cNvPicPr>
            <a:picLocks noChangeAspect="1"/>
          </p:cNvPicPr>
          <p:nvPr/>
        </p:nvPicPr>
        <p:blipFill>
          <a:blip r:embed="rId2"/>
          <a:stretch>
            <a:fillRect/>
          </a:stretch>
        </p:blipFill>
        <p:spPr>
          <a:xfrm>
            <a:off x="5243367" y="10731"/>
            <a:ext cx="3874875" cy="21228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 where did this all start</a:t>
            </a:r>
            <a:r>
              <a:rPr lang="en-US" dirty="0" smtClean="0"/>
              <a:t>?</a:t>
            </a:r>
            <a:endParaRPr lang="en-US" dirty="0"/>
          </a:p>
        </p:txBody>
      </p:sp>
      <p:pic>
        <p:nvPicPr>
          <p:cNvPr id="4" name="Picture 3"/>
          <p:cNvPicPr>
            <a:picLocks noChangeAspect="1"/>
          </p:cNvPicPr>
          <p:nvPr/>
        </p:nvPicPr>
        <p:blipFill>
          <a:blip r:embed="rId2"/>
          <a:stretch>
            <a:fillRect/>
          </a:stretch>
        </p:blipFill>
        <p:spPr>
          <a:xfrm>
            <a:off x="449687" y="3048000"/>
            <a:ext cx="3429000" cy="3429000"/>
          </a:xfrm>
          <a:prstGeom prst="rect">
            <a:avLst/>
          </a:prstGeom>
        </p:spPr>
      </p:pic>
      <p:pic>
        <p:nvPicPr>
          <p:cNvPr id="5" name="Picture 4"/>
          <p:cNvPicPr>
            <a:picLocks noChangeAspect="1"/>
          </p:cNvPicPr>
          <p:nvPr/>
        </p:nvPicPr>
        <p:blipFill>
          <a:blip r:embed="rId3"/>
          <a:stretch>
            <a:fillRect/>
          </a:stretch>
        </p:blipFill>
        <p:spPr>
          <a:xfrm>
            <a:off x="6400800" y="1187271"/>
            <a:ext cx="2466975" cy="1847850"/>
          </a:xfrm>
          <a:prstGeom prst="rect">
            <a:avLst/>
          </a:prstGeom>
        </p:spPr>
      </p:pic>
      <p:pic>
        <p:nvPicPr>
          <p:cNvPr id="6" name="Picture 5"/>
          <p:cNvPicPr>
            <a:picLocks noChangeAspect="1"/>
          </p:cNvPicPr>
          <p:nvPr/>
        </p:nvPicPr>
        <p:blipFill>
          <a:blip r:embed="rId4"/>
          <a:stretch>
            <a:fillRect/>
          </a:stretch>
        </p:blipFill>
        <p:spPr>
          <a:xfrm>
            <a:off x="4114800" y="1676400"/>
            <a:ext cx="1800225" cy="4340543"/>
          </a:xfrm>
          <a:prstGeom prst="rect">
            <a:avLst/>
          </a:prstGeom>
        </p:spPr>
      </p:pic>
      <p:pic>
        <p:nvPicPr>
          <p:cNvPr id="7" name="Picture 6"/>
          <p:cNvPicPr>
            <a:picLocks noChangeAspect="1"/>
          </p:cNvPicPr>
          <p:nvPr/>
        </p:nvPicPr>
        <p:blipFill>
          <a:blip r:embed="rId5"/>
          <a:stretch>
            <a:fillRect/>
          </a:stretch>
        </p:blipFill>
        <p:spPr>
          <a:xfrm>
            <a:off x="5915026" y="4019774"/>
            <a:ext cx="3151970" cy="2733451"/>
          </a:xfrm>
          <a:prstGeom prst="rect">
            <a:avLst/>
          </a:prstGeom>
        </p:spPr>
      </p:pic>
    </p:spTree>
    <p:extLst>
      <p:ext uri="{BB962C8B-B14F-4D97-AF65-F5344CB8AC3E}">
        <p14:creationId xmlns:p14="http://schemas.microsoft.com/office/powerpoint/2010/main" val="63283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6858000" cy="4953000"/>
          </a:xfrm>
        </p:spPr>
        <p:txBody>
          <a:bodyPr>
            <a:normAutofit/>
          </a:bodyPr>
          <a:lstStyle/>
          <a:p>
            <a:r>
              <a:rPr lang="en-US" dirty="0" smtClean="0"/>
              <a:t>The word </a:t>
            </a:r>
            <a:r>
              <a:rPr lang="en-US" i="1" dirty="0" smtClean="0"/>
              <a:t>robot</a:t>
            </a:r>
            <a:r>
              <a:rPr lang="en-US" dirty="0" smtClean="0"/>
              <a:t> was introduced by Czech writer Karel Čapek in his play </a:t>
            </a:r>
            <a:r>
              <a:rPr lang="en-US" i="1" dirty="0" smtClean="0"/>
              <a:t>R.U.R. (Rossum's Universal Robots)</a:t>
            </a:r>
            <a:r>
              <a:rPr lang="en-US" dirty="0" smtClean="0"/>
              <a:t>, which premiered in 1921.</a:t>
            </a:r>
          </a:p>
          <a:p>
            <a:endParaRPr lang="en-US" dirty="0" smtClean="0"/>
          </a:p>
        </p:txBody>
      </p:sp>
      <p:sp>
        <p:nvSpPr>
          <p:cNvPr id="2" name="Title 1"/>
          <p:cNvSpPr>
            <a:spLocks noGrp="1"/>
          </p:cNvSpPr>
          <p:nvPr>
            <p:ph type="title"/>
          </p:nvPr>
        </p:nvSpPr>
        <p:spPr>
          <a:xfrm>
            <a:off x="0" y="0"/>
            <a:ext cx="8229600" cy="1143000"/>
          </a:xfrm>
        </p:spPr>
        <p:txBody>
          <a:bodyPr/>
          <a:lstStyle/>
          <a:p>
            <a:r>
              <a:rPr lang="en-US" i="1" dirty="0" smtClean="0"/>
              <a:t>Rossum's Universal Robots</a:t>
            </a:r>
            <a:endParaRPr lang="en-US" dirty="0"/>
          </a:p>
        </p:txBody>
      </p:sp>
      <p:pic>
        <p:nvPicPr>
          <p:cNvPr id="6148" name="Picture 4"/>
          <p:cNvPicPr>
            <a:picLocks noChangeAspect="1" noChangeArrowheads="1"/>
          </p:cNvPicPr>
          <p:nvPr/>
        </p:nvPicPr>
        <p:blipFill>
          <a:blip r:embed="rId2" cstate="print"/>
          <a:srcRect/>
          <a:stretch>
            <a:fillRect/>
          </a:stretch>
        </p:blipFill>
        <p:spPr bwMode="auto">
          <a:xfrm>
            <a:off x="3810000" y="2949114"/>
            <a:ext cx="5334000" cy="39088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r>
              <a:rPr lang="en-US" dirty="0"/>
              <a:t>The play begins in a factory that makes 'artificial people' </a:t>
            </a:r>
            <a:endParaRPr lang="en-US" dirty="0" smtClean="0"/>
          </a:p>
          <a:p>
            <a:pPr lvl="1"/>
            <a:r>
              <a:rPr lang="en-US" dirty="0" smtClean="0"/>
              <a:t>They </a:t>
            </a:r>
            <a:r>
              <a:rPr lang="en-US" dirty="0"/>
              <a:t>are called robots, but are closer to the modern idea of androids or even </a:t>
            </a:r>
            <a:r>
              <a:rPr lang="en-US" dirty="0" smtClean="0"/>
              <a:t>clones.</a:t>
            </a:r>
          </a:p>
          <a:p>
            <a:endParaRPr lang="en-US" dirty="0" smtClean="0"/>
          </a:p>
          <a:p>
            <a:r>
              <a:rPr lang="en-US" dirty="0" smtClean="0"/>
              <a:t>They are </a:t>
            </a:r>
            <a:r>
              <a:rPr lang="en-US" dirty="0"/>
              <a:t>creatures who can be mistaken for humans, and they </a:t>
            </a:r>
            <a:r>
              <a:rPr lang="en-US" dirty="0" smtClean="0"/>
              <a:t>can </a:t>
            </a:r>
            <a:r>
              <a:rPr lang="en-US" dirty="0"/>
              <a:t>plainly think for themselves</a:t>
            </a:r>
            <a:r>
              <a:rPr lang="en-US" dirty="0" smtClean="0"/>
              <a:t>.</a:t>
            </a:r>
          </a:p>
          <a:p>
            <a:endParaRPr lang="en-US" dirty="0"/>
          </a:p>
          <a:p>
            <a:r>
              <a:rPr lang="en-US" dirty="0"/>
              <a:t>The word </a:t>
            </a:r>
            <a:r>
              <a:rPr lang="en-US" i="1" dirty="0"/>
              <a:t>robot</a:t>
            </a:r>
            <a:r>
              <a:rPr lang="en-US" dirty="0"/>
              <a:t> comes from the word </a:t>
            </a:r>
            <a:r>
              <a:rPr lang="en-US" dirty="0" smtClean="0"/>
              <a:t>“</a:t>
            </a:r>
            <a:r>
              <a:rPr lang="en-US" i="1" dirty="0" err="1" smtClean="0"/>
              <a:t>robota</a:t>
            </a:r>
            <a:r>
              <a:rPr lang="en-US" dirty="0" smtClean="0"/>
              <a:t>” meaning </a:t>
            </a:r>
            <a:r>
              <a:rPr lang="en-US" dirty="0"/>
              <a:t>literally labor, work, drudgery or hard work</a:t>
            </a:r>
            <a:r>
              <a:rPr lang="en-US" dirty="0" smtClean="0"/>
              <a:t>.</a:t>
            </a:r>
            <a:endParaRPr lang="en-US" dirty="0"/>
          </a:p>
        </p:txBody>
      </p:sp>
    </p:spTree>
    <p:extLst>
      <p:ext uri="{BB962C8B-B14F-4D97-AF65-F5344CB8AC3E}">
        <p14:creationId xmlns:p14="http://schemas.microsoft.com/office/powerpoint/2010/main" val="49171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19250" y="609600"/>
            <a:ext cx="5905500" cy="3438525"/>
          </a:xfrm>
          <a:prstGeom prst="rect">
            <a:avLst/>
          </a:prstGeom>
        </p:spPr>
      </p:pic>
      <p:sp>
        <p:nvSpPr>
          <p:cNvPr id="3" name="Title 2"/>
          <p:cNvSpPr>
            <a:spLocks noGrp="1"/>
          </p:cNvSpPr>
          <p:nvPr>
            <p:ph type="title"/>
          </p:nvPr>
        </p:nvSpPr>
        <p:spPr>
          <a:xfrm>
            <a:off x="457200" y="47223"/>
            <a:ext cx="8229600" cy="714777"/>
          </a:xfrm>
        </p:spPr>
        <p:txBody>
          <a:bodyPr>
            <a:normAutofit fontScale="90000"/>
          </a:bodyPr>
          <a:lstStyle/>
          <a:p>
            <a:pPr algn="ctr"/>
            <a:r>
              <a:rPr lang="en-US" dirty="0"/>
              <a:t>The Three Laws of Robotics</a:t>
            </a:r>
          </a:p>
        </p:txBody>
      </p:sp>
      <p:sp>
        <p:nvSpPr>
          <p:cNvPr id="5" name="Rectangle 4"/>
          <p:cNvSpPr/>
          <p:nvPr/>
        </p:nvSpPr>
        <p:spPr>
          <a:xfrm>
            <a:off x="435735" y="4048125"/>
            <a:ext cx="6269865" cy="923330"/>
          </a:xfrm>
          <a:prstGeom prst="rect">
            <a:avLst/>
          </a:prstGeom>
        </p:spPr>
        <p:txBody>
          <a:bodyPr wrap="square">
            <a:spAutoFit/>
          </a:bodyPr>
          <a:lstStyle/>
          <a:p>
            <a:r>
              <a:rPr lang="en-US" b="1" u="sng" dirty="0"/>
              <a:t>In science fiction</a:t>
            </a:r>
            <a:r>
              <a:rPr lang="en-US" dirty="0"/>
              <a:t>, the Three Laws of Robotics are a set of three rules written by Isaac Asimov, which almost all </a:t>
            </a:r>
            <a:r>
              <a:rPr lang="en-US" dirty="0" smtClean="0"/>
              <a:t>robots </a:t>
            </a:r>
            <a:r>
              <a:rPr lang="en-US" dirty="0"/>
              <a:t>appearing in his fiction must obey. </a:t>
            </a:r>
          </a:p>
        </p:txBody>
      </p:sp>
      <p:pic>
        <p:nvPicPr>
          <p:cNvPr id="6" name="Picture 5"/>
          <p:cNvPicPr>
            <a:picLocks noChangeAspect="1"/>
          </p:cNvPicPr>
          <p:nvPr/>
        </p:nvPicPr>
        <p:blipFill>
          <a:blip r:embed="rId3"/>
          <a:stretch>
            <a:fillRect/>
          </a:stretch>
        </p:blipFill>
        <p:spPr>
          <a:xfrm>
            <a:off x="0" y="4914635"/>
            <a:ext cx="3505200" cy="1938305"/>
          </a:xfrm>
          <a:prstGeom prst="rect">
            <a:avLst/>
          </a:prstGeom>
        </p:spPr>
      </p:pic>
      <p:pic>
        <p:nvPicPr>
          <p:cNvPr id="7" name="Picture 6"/>
          <p:cNvPicPr>
            <a:picLocks noChangeAspect="1"/>
          </p:cNvPicPr>
          <p:nvPr/>
        </p:nvPicPr>
        <p:blipFill>
          <a:blip r:embed="rId4"/>
          <a:stretch>
            <a:fillRect/>
          </a:stretch>
        </p:blipFill>
        <p:spPr>
          <a:xfrm>
            <a:off x="7141335" y="4100340"/>
            <a:ext cx="1904999" cy="2725770"/>
          </a:xfrm>
          <a:prstGeom prst="rect">
            <a:avLst/>
          </a:prstGeom>
        </p:spPr>
      </p:pic>
    </p:spTree>
    <p:extLst>
      <p:ext uri="{BB962C8B-B14F-4D97-AF65-F5344CB8AC3E}">
        <p14:creationId xmlns:p14="http://schemas.microsoft.com/office/powerpoint/2010/main" val="80432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93" y="304800"/>
            <a:ext cx="8229600" cy="5943600"/>
          </a:xfrm>
        </p:spPr>
        <p:txBody>
          <a:bodyPr>
            <a:normAutofit/>
          </a:bodyPr>
          <a:lstStyle/>
          <a:p>
            <a:r>
              <a:rPr lang="en-US" b="1" dirty="0" smtClean="0"/>
              <a:t>1 </a:t>
            </a:r>
            <a:r>
              <a:rPr lang="en-US" dirty="0" smtClean="0"/>
              <a:t> A robot may not injure a human being or, through inaction, allow a human being to come to harm.</a:t>
            </a:r>
          </a:p>
          <a:p>
            <a:endParaRPr lang="en-US" b="1" dirty="0" smtClean="0"/>
          </a:p>
          <a:p>
            <a:r>
              <a:rPr lang="en-US" b="1" dirty="0" smtClean="0"/>
              <a:t>2</a:t>
            </a:r>
            <a:r>
              <a:rPr lang="en-US" dirty="0" smtClean="0"/>
              <a:t>  A robot must obey orders given to it by human beings, except where such orders would conflict with the First Law.</a:t>
            </a:r>
          </a:p>
          <a:p>
            <a:endParaRPr lang="en-US" b="1" dirty="0" smtClean="0"/>
          </a:p>
          <a:p>
            <a:r>
              <a:rPr lang="en-US" b="1" dirty="0" smtClean="0"/>
              <a:t>3</a:t>
            </a:r>
            <a:r>
              <a:rPr lang="en-US" dirty="0" smtClean="0"/>
              <a:t>  A robot must protect its own existence as long as such protection does not conflict with the First or Second Law.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According to the Oxford English Dictionary, the first passage in Asimov's short story "Liar!" (1941) that </a:t>
            </a:r>
            <a:r>
              <a:rPr lang="en-US" dirty="0" smtClean="0"/>
              <a:t>also mentions </a:t>
            </a:r>
            <a:r>
              <a:rPr lang="en-US" dirty="0"/>
              <a:t>the First </a:t>
            </a:r>
            <a:r>
              <a:rPr lang="en-US" dirty="0" smtClean="0"/>
              <a:t>Law, is </a:t>
            </a:r>
            <a:r>
              <a:rPr lang="en-US" dirty="0"/>
              <a:t>the earliest recorded use of the word </a:t>
            </a:r>
            <a:r>
              <a:rPr lang="en-US" sz="4000" b="1" u="sng" dirty="0" smtClean="0"/>
              <a:t>”Robotics”</a:t>
            </a:r>
            <a:r>
              <a:rPr lang="en-US" dirty="0" smtClean="0"/>
              <a:t>. </a:t>
            </a:r>
            <a:endParaRPr lang="en-US" dirty="0"/>
          </a:p>
          <a:p>
            <a:endParaRPr lang="en-US" dirty="0"/>
          </a:p>
          <a:p>
            <a:endParaRPr lang="en-US" dirty="0"/>
          </a:p>
          <a:p>
            <a:r>
              <a:rPr lang="en-US" dirty="0"/>
              <a:t>Asimov was not initially aware of this; </a:t>
            </a:r>
          </a:p>
          <a:p>
            <a:pPr lvl="1"/>
            <a:r>
              <a:rPr lang="en-US" dirty="0"/>
              <a:t>he assumed the word already existed…</a:t>
            </a:r>
          </a:p>
          <a:p>
            <a:pPr lvl="2"/>
            <a:r>
              <a:rPr lang="en-US" dirty="0"/>
              <a:t> like mechanics or hydraulics.</a:t>
            </a:r>
          </a:p>
          <a:p>
            <a:endParaRPr lang="en-US" dirty="0"/>
          </a:p>
        </p:txBody>
      </p:sp>
      <p:sp>
        <p:nvSpPr>
          <p:cNvPr id="3" name="Title 2"/>
          <p:cNvSpPr>
            <a:spLocks noGrp="1"/>
          </p:cNvSpPr>
          <p:nvPr>
            <p:ph type="title"/>
          </p:nvPr>
        </p:nvSpPr>
        <p:spPr/>
        <p:txBody>
          <a:bodyPr/>
          <a:lstStyle/>
          <a:p>
            <a:r>
              <a:rPr lang="en-US" dirty="0" smtClean="0"/>
              <a:t>Of what importance?</a:t>
            </a:r>
            <a:endParaRPr lang="en-US" dirty="0"/>
          </a:p>
        </p:txBody>
      </p:sp>
    </p:spTree>
    <p:extLst>
      <p:ext uri="{BB962C8B-B14F-4D97-AF65-F5344CB8AC3E}">
        <p14:creationId xmlns:p14="http://schemas.microsoft.com/office/powerpoint/2010/main" val="33192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rmAutofit fontScale="90000"/>
          </a:bodyPr>
          <a:lstStyle/>
          <a:p>
            <a:r>
              <a:rPr lang="en-US" dirty="0" smtClean="0">
                <a:solidFill>
                  <a:schemeClr val="tx1"/>
                </a:solidFill>
              </a:rPr>
              <a:t>Teleoperators, Androids, Artificial Intelligence, Automatons, Clones and Cyborgs  </a:t>
            </a:r>
            <a:endParaRPr lang="en-US" dirty="0">
              <a:solidFill>
                <a:schemeClr val="tx1"/>
              </a:solidFill>
            </a:endParaRPr>
          </a:p>
        </p:txBody>
      </p:sp>
      <p:sp>
        <p:nvSpPr>
          <p:cNvPr id="3" name="Content Placeholder 2"/>
          <p:cNvSpPr>
            <a:spLocks noGrp="1"/>
          </p:cNvSpPr>
          <p:nvPr>
            <p:ph sz="quarter" idx="1"/>
          </p:nvPr>
        </p:nvSpPr>
        <p:spPr>
          <a:xfrm>
            <a:off x="301752" y="1752600"/>
            <a:ext cx="8503920" cy="4346448"/>
          </a:xfrm>
        </p:spPr>
        <p:txBody>
          <a:bodyPr/>
          <a:lstStyle/>
          <a:p>
            <a:r>
              <a:rPr lang="en-US" dirty="0" smtClean="0"/>
              <a:t>You should now have a basic idea as to what a robot is, but what about the other stuff?</a:t>
            </a:r>
          </a:p>
          <a:p>
            <a:endParaRPr lang="en-US" dirty="0" smtClean="0"/>
          </a:p>
          <a:p>
            <a:r>
              <a:rPr lang="en-US" dirty="0" smtClean="0"/>
              <a:t>There is lots of “Other Stuff” out there, mainly in Sci-Fi and fantasy entertainment, but surprisingly most of it is based, at least in part, in reality.</a:t>
            </a:r>
          </a:p>
          <a:p>
            <a:endParaRPr lang="en-US" dirty="0" smtClean="0"/>
          </a:p>
          <a:p>
            <a:r>
              <a:rPr lang="en-US" dirty="0" smtClean="0"/>
              <a:t>Lets briefly explore some of them.</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undefined definition</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dirty="0" smtClean="0"/>
              <a:t>robot</a:t>
            </a:r>
            <a:r>
              <a:rPr lang="en-US" dirty="0" smtClean="0"/>
              <a:t> is a mechanical or virtual </a:t>
            </a:r>
            <a:r>
              <a:rPr lang="en-US" b="1" u="sng" dirty="0" smtClean="0"/>
              <a:t>artificial</a:t>
            </a:r>
            <a:r>
              <a:rPr lang="en-US" dirty="0" smtClean="0"/>
              <a:t> agent. </a:t>
            </a:r>
          </a:p>
          <a:p>
            <a:endParaRPr lang="en-US" dirty="0" smtClean="0"/>
          </a:p>
          <a:p>
            <a:r>
              <a:rPr lang="en-US" dirty="0" smtClean="0"/>
              <a:t>In practice, it is usually an electro-mechanical system which, by its appearance or movements, conveys a sense that it has intent, or agency of its own.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Teleoperators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Most often referred to as </a:t>
            </a:r>
            <a:r>
              <a:rPr lang="en-US" u="sng" dirty="0" smtClean="0"/>
              <a:t>Remote Controlled Robots</a:t>
            </a:r>
            <a:r>
              <a:rPr lang="en-US" dirty="0" smtClean="0"/>
              <a:t>, Despite being technically inaccurate… convention has won out and that is what they have come to be known as.</a:t>
            </a:r>
          </a:p>
          <a:p>
            <a:endParaRPr lang="en-US" dirty="0" smtClean="0"/>
          </a:p>
          <a:p>
            <a:pPr lvl="0"/>
            <a:r>
              <a:rPr lang="en-US" dirty="0" smtClean="0"/>
              <a:t>Teleoperators are remote control devices such as a bomb disposal crawler controlled at a distance by a human operator. </a:t>
            </a:r>
          </a:p>
          <a:p>
            <a:pPr lvl="0"/>
            <a:endParaRPr lang="en-US" dirty="0" smtClean="0"/>
          </a:p>
          <a:p>
            <a:pPr lvl="0"/>
            <a:r>
              <a:rPr lang="en-US" dirty="0" smtClean="0"/>
              <a:t>The control signals may be sent by wire, fiber optics, or radio signal. </a:t>
            </a:r>
          </a:p>
          <a:p>
            <a:pPr lvl="0"/>
            <a:endParaRPr lang="en-US" dirty="0" smtClean="0"/>
          </a:p>
          <a:p>
            <a:pPr lvl="0"/>
            <a:r>
              <a:rPr lang="en-US" dirty="0" smtClean="0"/>
              <a:t>Teleoperators are quite useful in hazardous locations such as underwater or inside pipes and in environments that have chemical and radioactive danger.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ethome\E\Pictures\TM3\IMG_1111.JPG"/>
          <p:cNvPicPr>
            <a:picLocks noChangeAspect="1" noChangeArrowheads="1"/>
          </p:cNvPicPr>
          <p:nvPr/>
        </p:nvPicPr>
        <p:blipFill>
          <a:blip r:embed="rId2" cstate="print"/>
          <a:srcRect/>
          <a:stretch>
            <a:fillRect/>
          </a:stretch>
        </p:blipFill>
        <p:spPr bwMode="auto">
          <a:xfrm>
            <a:off x="6502400" y="2209800"/>
            <a:ext cx="2641600" cy="1981200"/>
          </a:xfrm>
          <a:prstGeom prst="rect">
            <a:avLst/>
          </a:prstGeom>
          <a:noFill/>
        </p:spPr>
      </p:pic>
      <p:sp>
        <p:nvSpPr>
          <p:cNvPr id="2" name="Title 1"/>
          <p:cNvSpPr>
            <a:spLocks noGrp="1"/>
          </p:cNvSpPr>
          <p:nvPr>
            <p:ph type="title"/>
          </p:nvPr>
        </p:nvSpPr>
        <p:spPr/>
        <p:txBody>
          <a:bodyPr>
            <a:normAutofit/>
          </a:bodyPr>
          <a:lstStyle/>
          <a:p>
            <a:r>
              <a:rPr lang="en-US" dirty="0" smtClean="0">
                <a:solidFill>
                  <a:schemeClr val="tx1"/>
                </a:solidFill>
              </a:rPr>
              <a:t>A Battle Bot is an example of a Teleoperator.</a:t>
            </a:r>
            <a:endParaRPr lang="en-US" dirty="0">
              <a:solidFill>
                <a:schemeClr val="tx1"/>
              </a:solidFill>
            </a:endParaRPr>
          </a:p>
        </p:txBody>
      </p:sp>
      <p:pic>
        <p:nvPicPr>
          <p:cNvPr id="4098" name="Picture 2" descr="\\ethome\E\Pictures\Tin-Man II\Tin-Man II Battle Day\IMG_0584.JPG"/>
          <p:cNvPicPr>
            <a:picLocks noChangeAspect="1" noChangeArrowheads="1"/>
          </p:cNvPicPr>
          <p:nvPr/>
        </p:nvPicPr>
        <p:blipFill>
          <a:blip r:embed="rId3" cstate="print"/>
          <a:srcRect/>
          <a:stretch>
            <a:fillRect/>
          </a:stretch>
        </p:blipFill>
        <p:spPr bwMode="auto">
          <a:xfrm>
            <a:off x="381000" y="3048000"/>
            <a:ext cx="3251200" cy="2438400"/>
          </a:xfrm>
          <a:prstGeom prst="rect">
            <a:avLst/>
          </a:prstGeom>
          <a:noFill/>
        </p:spPr>
      </p:pic>
      <p:pic>
        <p:nvPicPr>
          <p:cNvPr id="4099" name="Picture 3" descr="\\ethome\E\Pictures\Tin-Man II\Tin-Man II Battle Day\IMG_0602.JPG"/>
          <p:cNvPicPr>
            <a:picLocks noChangeAspect="1" noChangeArrowheads="1"/>
          </p:cNvPicPr>
          <p:nvPr/>
        </p:nvPicPr>
        <p:blipFill>
          <a:blip r:embed="rId4" cstate="print"/>
          <a:srcRect/>
          <a:stretch>
            <a:fillRect/>
          </a:stretch>
        </p:blipFill>
        <p:spPr bwMode="auto">
          <a:xfrm>
            <a:off x="3962400" y="3124200"/>
            <a:ext cx="3251200" cy="2438400"/>
          </a:xfrm>
          <a:prstGeom prst="rect">
            <a:avLst/>
          </a:prstGeom>
          <a:noFill/>
        </p:spPr>
      </p:pic>
      <p:pic>
        <p:nvPicPr>
          <p:cNvPr id="4100" name="Picture 4" descr="\\ethome\E\Pictures\TM1\IMAG0016.JPG"/>
          <p:cNvPicPr>
            <a:picLocks noChangeAspect="1" noChangeArrowheads="1"/>
          </p:cNvPicPr>
          <p:nvPr/>
        </p:nvPicPr>
        <p:blipFill>
          <a:blip r:embed="rId5" cstate="print"/>
          <a:srcRect/>
          <a:stretch>
            <a:fillRect/>
          </a:stretch>
        </p:blipFill>
        <p:spPr bwMode="auto">
          <a:xfrm>
            <a:off x="304800" y="1371600"/>
            <a:ext cx="2032000" cy="1524000"/>
          </a:xfrm>
          <a:prstGeom prst="rect">
            <a:avLst/>
          </a:prstGeom>
          <a:noFill/>
        </p:spPr>
      </p:pic>
      <p:pic>
        <p:nvPicPr>
          <p:cNvPr id="4101" name="Picture 5" descr="\\ethome\E\Pictures\TM1\IMAG0021.JPG"/>
          <p:cNvPicPr>
            <a:picLocks noChangeAspect="1" noChangeArrowheads="1"/>
          </p:cNvPicPr>
          <p:nvPr/>
        </p:nvPicPr>
        <p:blipFill>
          <a:blip r:embed="rId6" cstate="print"/>
          <a:srcRect/>
          <a:stretch>
            <a:fillRect/>
          </a:stretch>
        </p:blipFill>
        <p:spPr bwMode="auto">
          <a:xfrm>
            <a:off x="2133600" y="1752600"/>
            <a:ext cx="1930400" cy="1447800"/>
          </a:xfrm>
          <a:prstGeom prst="rect">
            <a:avLst/>
          </a:prstGeom>
          <a:noFill/>
        </p:spPr>
      </p:pic>
      <p:pic>
        <p:nvPicPr>
          <p:cNvPr id="4103" name="Picture 7" descr="\\ethome\E\Pictures\TM3\IMG_1112.JPG"/>
          <p:cNvPicPr>
            <a:picLocks noChangeAspect="1" noChangeArrowheads="1"/>
          </p:cNvPicPr>
          <p:nvPr/>
        </p:nvPicPr>
        <p:blipFill>
          <a:blip r:embed="rId7" cstate="print"/>
          <a:srcRect/>
          <a:stretch>
            <a:fillRect/>
          </a:stretch>
        </p:blipFill>
        <p:spPr bwMode="auto">
          <a:xfrm>
            <a:off x="6400800" y="4800600"/>
            <a:ext cx="2743200" cy="2057400"/>
          </a:xfrm>
          <a:prstGeom prst="rect">
            <a:avLst/>
          </a:prstGeom>
          <a:noFill/>
        </p:spPr>
      </p:pic>
      <p:pic>
        <p:nvPicPr>
          <p:cNvPr id="4104" name="Picture 8" descr="\\ethome\E\TIN MAN\DEC 2010\2010-12-10\023.JPG"/>
          <p:cNvPicPr>
            <a:picLocks noChangeAspect="1" noChangeArrowheads="1"/>
          </p:cNvPicPr>
          <p:nvPr/>
        </p:nvPicPr>
        <p:blipFill>
          <a:blip r:embed="rId8" cstate="print"/>
          <a:srcRect/>
          <a:stretch>
            <a:fillRect/>
          </a:stretch>
        </p:blipFill>
        <p:spPr bwMode="auto">
          <a:xfrm>
            <a:off x="228600" y="5334000"/>
            <a:ext cx="1778000" cy="1333500"/>
          </a:xfrm>
          <a:prstGeom prst="rect">
            <a:avLst/>
          </a:prstGeom>
          <a:noFill/>
        </p:spPr>
      </p:pic>
      <p:pic>
        <p:nvPicPr>
          <p:cNvPr id="4105" name="Picture 9" descr="\\ethome\E\TIN MAN\DEC 2010\2010-12-13\006.JPG"/>
          <p:cNvPicPr>
            <a:picLocks noChangeAspect="1" noChangeArrowheads="1"/>
          </p:cNvPicPr>
          <p:nvPr/>
        </p:nvPicPr>
        <p:blipFill>
          <a:blip r:embed="rId9" cstate="print"/>
          <a:srcRect/>
          <a:stretch>
            <a:fillRect/>
          </a:stretch>
        </p:blipFill>
        <p:spPr bwMode="auto">
          <a:xfrm>
            <a:off x="3581400" y="5090160"/>
            <a:ext cx="2357120" cy="1767840"/>
          </a:xfrm>
          <a:prstGeom prst="rect">
            <a:avLst/>
          </a:prstGeom>
          <a:noFill/>
        </p:spPr>
      </p:pic>
      <p:pic>
        <p:nvPicPr>
          <p:cNvPr id="4106" name="Picture 10" descr="\\ethome\E\TIN MAN\DEC 2010\2010-12-13\004.JPG"/>
          <p:cNvPicPr>
            <a:picLocks noChangeAspect="1" noChangeArrowheads="1"/>
          </p:cNvPicPr>
          <p:nvPr/>
        </p:nvPicPr>
        <p:blipFill>
          <a:blip r:embed="rId10" cstate="print"/>
          <a:srcRect/>
          <a:stretch>
            <a:fillRect/>
          </a:stretch>
        </p:blipFill>
        <p:spPr bwMode="auto">
          <a:xfrm>
            <a:off x="5257800" y="1295400"/>
            <a:ext cx="2286000" cy="1714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solidFill>
                  <a:schemeClr val="tx1"/>
                </a:solidFill>
              </a:rPr>
              <a:t>Automatons “</a:t>
            </a:r>
            <a:r>
              <a:rPr lang="en-US" dirty="0" smtClean="0">
                <a:solidFill>
                  <a:schemeClr val="tx1"/>
                </a:solidFill>
              </a:rPr>
              <a:t>A-tom-a-tons</a:t>
            </a:r>
            <a:r>
              <a:rPr lang="en-US" dirty="0" smtClean="0">
                <a:solidFill>
                  <a:schemeClr val="tx1"/>
                </a:solidFill>
              </a:rPr>
              <a:t>”</a:t>
            </a:r>
            <a:br>
              <a:rPr lang="en-US" dirty="0" smtClean="0">
                <a:solidFill>
                  <a:schemeClr val="tx1"/>
                </a:solidFill>
              </a:rPr>
            </a:br>
            <a:r>
              <a:rPr lang="en-US" dirty="0" smtClean="0">
                <a:solidFill>
                  <a:schemeClr val="tx1"/>
                </a:solidFill>
              </a:rPr>
              <a:t>(animatronics)</a:t>
            </a:r>
            <a:endParaRPr lang="en-US" dirty="0">
              <a:solidFill>
                <a:schemeClr val="tx1"/>
              </a:solidFill>
            </a:endParaRPr>
          </a:p>
        </p:txBody>
      </p:sp>
      <p:sp>
        <p:nvSpPr>
          <p:cNvPr id="3" name="Content Placeholder 2"/>
          <p:cNvSpPr>
            <a:spLocks noGrp="1"/>
          </p:cNvSpPr>
          <p:nvPr>
            <p:ph sz="quarter" idx="1"/>
          </p:nvPr>
        </p:nvSpPr>
        <p:spPr>
          <a:xfrm>
            <a:off x="457200" y="1600200"/>
            <a:ext cx="8229600" cy="4724400"/>
          </a:xfrm>
        </p:spPr>
        <p:txBody>
          <a:bodyPr>
            <a:normAutofit fontScale="92500" lnSpcReduction="10000"/>
          </a:bodyPr>
          <a:lstStyle/>
          <a:p>
            <a:r>
              <a:rPr lang="en-US" dirty="0" smtClean="0"/>
              <a:t>A machine or control mechanism designed to follow automatically a predetermined sequence of operations or respond to encoded instructions without deviation.</a:t>
            </a:r>
          </a:p>
          <a:p>
            <a:r>
              <a:rPr lang="en-US" dirty="0" smtClean="0"/>
              <a:t>Sometimes referred to as robots, but technically that is inappropriate.</a:t>
            </a:r>
          </a:p>
          <a:p>
            <a:pPr lvl="0"/>
            <a:endParaRPr lang="en-US" dirty="0" smtClean="0"/>
          </a:p>
          <a:p>
            <a:pPr lvl="0"/>
            <a:r>
              <a:rPr lang="en-US" dirty="0" smtClean="0"/>
              <a:t>A washing machine can be seen as </a:t>
            </a:r>
            <a:r>
              <a:rPr lang="en-US" dirty="0"/>
              <a:t>a </a:t>
            </a:r>
            <a:r>
              <a:rPr lang="en-US" dirty="0" smtClean="0"/>
              <a:t>“</a:t>
            </a:r>
            <a:r>
              <a:rPr lang="en-US" u="sng" dirty="0" smtClean="0"/>
              <a:t>non- anthropomorphic</a:t>
            </a:r>
            <a:r>
              <a:rPr lang="en-US" dirty="0" smtClean="0"/>
              <a:t>” </a:t>
            </a:r>
            <a:r>
              <a:rPr lang="en-US" dirty="0"/>
              <a:t>form </a:t>
            </a:r>
            <a:r>
              <a:rPr lang="en-US" dirty="0" smtClean="0"/>
              <a:t>of automaton since it automatically sequences through a number of steps such as wash, rinse, spin dry, etc. </a:t>
            </a:r>
          </a:p>
          <a:p>
            <a:pPr lvl="0"/>
            <a:r>
              <a:rPr lang="en-US" dirty="0" smtClean="0"/>
              <a:t>A coin operated drink machine is another example of an automaton. </a:t>
            </a:r>
          </a:p>
          <a:p>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4000"/>
            <a:ext cx="8503920" cy="4953000"/>
          </a:xfrm>
        </p:spPr>
        <p:txBody>
          <a:bodyPr>
            <a:normAutofit fontScale="92500"/>
          </a:bodyPr>
          <a:lstStyle/>
          <a:p>
            <a:r>
              <a:rPr lang="en-US" dirty="0" smtClean="0"/>
              <a:t>Both machines can be altered to: </a:t>
            </a:r>
          </a:p>
          <a:p>
            <a:pPr lvl="1"/>
            <a:r>
              <a:rPr lang="en-US" dirty="0" smtClean="0"/>
              <a:t>skip a step </a:t>
            </a:r>
          </a:p>
          <a:p>
            <a:pPr lvl="1"/>
            <a:r>
              <a:rPr lang="en-US" dirty="0" smtClean="0"/>
              <a:t>have an additional step included </a:t>
            </a:r>
          </a:p>
          <a:p>
            <a:pPr lvl="1"/>
            <a:r>
              <a:rPr lang="en-US" dirty="0" smtClean="0"/>
              <a:t>or the steps themselves can be altered to take different paths or take different times to complete </a:t>
            </a:r>
          </a:p>
          <a:p>
            <a:pPr lvl="1"/>
            <a:r>
              <a:rPr lang="en-US" dirty="0" smtClean="0"/>
              <a:t>Require more money to function</a:t>
            </a:r>
          </a:p>
          <a:p>
            <a:pPr lvl="1"/>
            <a:endParaRPr lang="en-US" dirty="0" smtClean="0"/>
          </a:p>
          <a:p>
            <a:r>
              <a:rPr lang="en-US" dirty="0" smtClean="0"/>
              <a:t>but all these alterations happen in a very limited way and aren’t something any reasonable person would consider reprogramming… </a:t>
            </a:r>
          </a:p>
          <a:p>
            <a:endParaRPr lang="en-US" dirty="0" smtClean="0"/>
          </a:p>
          <a:p>
            <a:r>
              <a:rPr lang="en-US" dirty="0" smtClean="0"/>
              <a:t>Maybe re-sequencing would be a more appropriate term.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A washing machine can be changed from delicates to extra heavy… But regardless to what buttons you select or what dials you rotate it will never Paint a car.</a:t>
            </a:r>
          </a:p>
          <a:p>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2318208" y="2971800"/>
            <a:ext cx="5663742" cy="37372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4000"/>
            <a:ext cx="8503920" cy="4876800"/>
          </a:xfrm>
        </p:spPr>
        <p:txBody>
          <a:bodyPr>
            <a:normAutofit fontScale="85000" lnSpcReduction="20000"/>
          </a:bodyPr>
          <a:lstStyle/>
          <a:p>
            <a:r>
              <a:rPr lang="en-US" dirty="0" smtClean="0"/>
              <a:t>Despite the complexity of the mechanism driving the device, in the end, it often employs simple logic and/or clockwork type systems to run.</a:t>
            </a:r>
          </a:p>
          <a:p>
            <a:r>
              <a:rPr lang="en-US" dirty="0" smtClean="0"/>
              <a:t>Its actions are often rigidly locked and not easily changed. </a:t>
            </a:r>
          </a:p>
          <a:p>
            <a:endParaRPr lang="en-US" dirty="0" smtClean="0"/>
          </a:p>
          <a:p>
            <a:r>
              <a:rPr lang="en-US" dirty="0" smtClean="0"/>
              <a:t>A final example could be an animal band used for entertainment at children orientated business such as Chucky Cheeses Pizza.</a:t>
            </a:r>
          </a:p>
          <a:p>
            <a:endParaRPr lang="en-US" dirty="0" smtClean="0"/>
          </a:p>
          <a:p>
            <a:r>
              <a:rPr lang="en-US" dirty="0" smtClean="0"/>
              <a:t>The songs can be replaced and the movements can be altered, but they will not easily be made to do anything other than sing and move on the stage to which they are firmly bolted.</a:t>
            </a:r>
          </a:p>
          <a:p>
            <a:r>
              <a:rPr lang="en-US" dirty="0" smtClean="0"/>
              <a:t>They will also not paint a car.</a:t>
            </a:r>
          </a:p>
          <a:p>
            <a:r>
              <a:rPr lang="en-US" dirty="0" smtClean="0"/>
              <a:t>Regardless as to the “reprograming and resequencing” that is done to load a new song or act into them.</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5800" y="99780"/>
            <a:ext cx="7848600" cy="6723719"/>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Androids</a:t>
            </a:r>
            <a:endParaRPr lang="en-US" dirty="0">
              <a:solidFill>
                <a:schemeClr val="tx1"/>
              </a:solidFill>
            </a:endParaRPr>
          </a:p>
        </p:txBody>
      </p:sp>
      <p:sp>
        <p:nvSpPr>
          <p:cNvPr id="3" name="Content Placeholder 2"/>
          <p:cNvSpPr>
            <a:spLocks noGrp="1"/>
          </p:cNvSpPr>
          <p:nvPr>
            <p:ph sz="quarter" idx="1"/>
          </p:nvPr>
        </p:nvSpPr>
        <p:spPr>
          <a:xfrm>
            <a:off x="301752" y="1527048"/>
            <a:ext cx="8503920" cy="5026152"/>
          </a:xfrm>
        </p:spPr>
        <p:txBody>
          <a:bodyPr>
            <a:normAutofit fontScale="92500" lnSpcReduction="10000"/>
          </a:bodyPr>
          <a:lstStyle/>
          <a:p>
            <a:r>
              <a:rPr lang="en-US" dirty="0" smtClean="0"/>
              <a:t>An </a:t>
            </a:r>
            <a:r>
              <a:rPr lang="en-US" b="1" dirty="0" smtClean="0"/>
              <a:t>android</a:t>
            </a:r>
            <a:r>
              <a:rPr lang="en-US" dirty="0" smtClean="0"/>
              <a:t> is a robot. </a:t>
            </a:r>
          </a:p>
          <a:p>
            <a:pPr lvl="1"/>
            <a:r>
              <a:rPr lang="en-US" dirty="0" smtClean="0"/>
              <a:t>Not talking about a cellphone</a:t>
            </a:r>
          </a:p>
          <a:p>
            <a:endParaRPr lang="en-US" dirty="0"/>
          </a:p>
          <a:p>
            <a:endParaRPr lang="en-US" dirty="0" smtClean="0"/>
          </a:p>
          <a:p>
            <a:r>
              <a:rPr lang="en-US" dirty="0" smtClean="0"/>
              <a:t>A robot designed to resemble a human, usually both in appearance and behavior. </a:t>
            </a:r>
          </a:p>
          <a:p>
            <a:endParaRPr lang="en-US" dirty="0" smtClean="0"/>
          </a:p>
          <a:p>
            <a:r>
              <a:rPr lang="en-US" dirty="0" smtClean="0"/>
              <a:t>The word derives from the Greek word  meaning "man", and the suffix </a:t>
            </a:r>
            <a:r>
              <a:rPr lang="en-US" i="1" dirty="0" smtClean="0"/>
              <a:t>–</a:t>
            </a:r>
            <a:r>
              <a:rPr lang="en-US" dirty="0" smtClean="0"/>
              <a:t> “alike”.  Basically android means “Like man”.</a:t>
            </a:r>
          </a:p>
          <a:p>
            <a:endParaRPr lang="en-US" dirty="0" smtClean="0"/>
          </a:p>
          <a:p>
            <a:r>
              <a:rPr lang="en-US" dirty="0" smtClean="0"/>
              <a:t>Robot + Human Likeness = Android</a:t>
            </a:r>
          </a:p>
          <a:p>
            <a:endParaRPr lang="en-US" dirty="0" smtClean="0"/>
          </a:p>
        </p:txBody>
      </p:sp>
      <p:pic>
        <p:nvPicPr>
          <p:cNvPr id="4" name="Picture 3"/>
          <p:cNvPicPr>
            <a:picLocks noChangeAspect="1"/>
          </p:cNvPicPr>
          <p:nvPr/>
        </p:nvPicPr>
        <p:blipFill>
          <a:blip r:embed="rId2"/>
          <a:stretch>
            <a:fillRect/>
          </a:stretch>
        </p:blipFill>
        <p:spPr>
          <a:xfrm>
            <a:off x="4261771" y="1828800"/>
            <a:ext cx="614362" cy="611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Gynoid</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Though the word Android derives from a gender-specific root, its usage in English is usually gender neutral. </a:t>
            </a:r>
          </a:p>
          <a:p>
            <a:endParaRPr lang="en-US" dirty="0" smtClean="0"/>
          </a:p>
          <a:p>
            <a:r>
              <a:rPr lang="en-US" dirty="0" smtClean="0"/>
              <a:t>The female counterpart, </a:t>
            </a:r>
            <a:r>
              <a:rPr lang="en-US" b="1" u="sng" dirty="0" smtClean="0"/>
              <a:t>Gynoid</a:t>
            </a:r>
            <a:r>
              <a:rPr lang="en-US" dirty="0" smtClean="0"/>
              <a:t>, is generally used </a:t>
            </a:r>
            <a:r>
              <a:rPr lang="en-US" u="sng" dirty="0" smtClean="0"/>
              <a:t>only</a:t>
            </a:r>
            <a:r>
              <a:rPr lang="en-US" dirty="0" smtClean="0"/>
              <a:t> when the female gender is a distinguishing trait of the robot.</a:t>
            </a:r>
          </a:p>
          <a:p>
            <a:endParaRPr lang="en-US" dirty="0" smtClean="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010400" y="-1"/>
            <a:ext cx="1933575" cy="1540697"/>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0" y="4953000"/>
            <a:ext cx="1547813" cy="19050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895600" y="4335399"/>
            <a:ext cx="2143125" cy="2143125"/>
          </a:xfrm>
          <a:prstGeom prst="rect">
            <a:avLst/>
          </a:prstGeom>
        </p:spPr>
      </p:pic>
      <p:pic>
        <p:nvPicPr>
          <p:cNvPr id="5" name="Picture 4"/>
          <p:cNvPicPr>
            <a:picLocks noChangeAspect="1"/>
          </p:cNvPicPr>
          <p:nvPr/>
        </p:nvPicPr>
        <p:blipFill>
          <a:blip r:embed="rId5"/>
          <a:stretch>
            <a:fillRect/>
          </a:stretch>
        </p:blipFill>
        <p:spPr>
          <a:xfrm>
            <a:off x="5800726" y="4495429"/>
            <a:ext cx="3143249" cy="1970395"/>
          </a:xfrm>
          <a:prstGeom prst="rect">
            <a:avLst/>
          </a:prstGeom>
        </p:spPr>
      </p:pic>
      <p:pic>
        <p:nvPicPr>
          <p:cNvPr id="6" name="Picture 5"/>
          <p:cNvPicPr>
            <a:picLocks noChangeAspect="1"/>
          </p:cNvPicPr>
          <p:nvPr/>
        </p:nvPicPr>
        <p:blipFill>
          <a:blip r:embed="rId6"/>
          <a:stretch>
            <a:fillRect/>
          </a:stretch>
        </p:blipFill>
        <p:spPr>
          <a:xfrm>
            <a:off x="990600" y="25400"/>
            <a:ext cx="2120900" cy="1590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0"/>
            <a:ext cx="9144000" cy="6858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solidFill>
                  <a:schemeClr val="bg1"/>
                </a:solidFill>
                <a:effectLst/>
                <a:uLnTx/>
                <a:uFillTx/>
                <a:latin typeface="+mn-lt"/>
                <a:ea typeface="+mn-ea"/>
                <a:cs typeface="+mn-cs"/>
              </a:rPr>
              <a:t>Thus far, androids have largely remained within the domain of science fiction, frequently seen in film and television.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solidFill>
                  <a:schemeClr val="bg1"/>
                </a:solidFill>
                <a:effectLst/>
                <a:uLnTx/>
                <a:uFillTx/>
                <a:latin typeface="+mn-lt"/>
                <a:ea typeface="+mn-ea"/>
                <a:cs typeface="+mn-cs"/>
              </a:rPr>
              <a:t>However… The first generation of real Androids are now emerging.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noProof="0" dirty="0">
              <a:ln>
                <a:noFill/>
              </a:ln>
              <a:solidFill>
                <a:schemeClr val="bg1"/>
              </a:solidFill>
              <a:effectLst/>
              <a:uLnTx/>
              <a:uFillTx/>
              <a:latin typeface="+mn-lt"/>
              <a:ea typeface="+mn-ea"/>
              <a:cs typeface="+mn-cs"/>
            </a:endParaRPr>
          </a:p>
        </p:txBody>
      </p:sp>
      <p:pic>
        <p:nvPicPr>
          <p:cNvPr id="5" name="Picture 4"/>
          <p:cNvPicPr>
            <a:picLocks noChangeAspect="1" noChangeArrowheads="1"/>
          </p:cNvPicPr>
          <p:nvPr/>
        </p:nvPicPr>
        <p:blipFill>
          <a:blip r:embed="rId2" cstate="print"/>
          <a:srcRect/>
          <a:stretch>
            <a:fillRect/>
          </a:stretch>
        </p:blipFill>
        <p:spPr bwMode="auto">
          <a:xfrm>
            <a:off x="7772400" y="5026843"/>
            <a:ext cx="1371600" cy="1831157"/>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2426413" y="1418957"/>
            <a:ext cx="2857500" cy="1600200"/>
          </a:xfrm>
          <a:prstGeom prst="rect">
            <a:avLst/>
          </a:prstGeom>
        </p:spPr>
      </p:pic>
      <p:pic>
        <p:nvPicPr>
          <p:cNvPr id="6" name="Picture 5"/>
          <p:cNvPicPr>
            <a:picLocks noChangeAspect="1"/>
          </p:cNvPicPr>
          <p:nvPr/>
        </p:nvPicPr>
        <p:blipFill>
          <a:blip r:embed="rId4"/>
          <a:stretch>
            <a:fillRect/>
          </a:stretch>
        </p:blipFill>
        <p:spPr>
          <a:xfrm>
            <a:off x="4538730" y="1123682"/>
            <a:ext cx="2552700" cy="1790700"/>
          </a:xfrm>
          <a:prstGeom prst="rect">
            <a:avLst/>
          </a:prstGeom>
        </p:spPr>
      </p:pic>
      <p:pic>
        <p:nvPicPr>
          <p:cNvPr id="4" name="Picture 2"/>
          <p:cNvPicPr>
            <a:picLocks noChangeAspect="1" noChangeArrowheads="1"/>
          </p:cNvPicPr>
          <p:nvPr/>
        </p:nvPicPr>
        <p:blipFill>
          <a:blip r:embed="rId5" cstate="print"/>
          <a:srcRect/>
          <a:stretch>
            <a:fillRect/>
          </a:stretch>
        </p:blipFill>
        <p:spPr bwMode="auto">
          <a:xfrm>
            <a:off x="6682971" y="914132"/>
            <a:ext cx="1807517" cy="2209800"/>
          </a:xfrm>
          <a:prstGeom prst="rect">
            <a:avLst/>
          </a:prstGeom>
          <a:noFill/>
          <a:ln w="9525">
            <a:noFill/>
            <a:miter lim="800000"/>
            <a:headEnd/>
            <a:tailEnd/>
          </a:ln>
          <a:effectLst/>
        </p:spPr>
      </p:pic>
      <p:pic>
        <p:nvPicPr>
          <p:cNvPr id="8" name="Picture 7"/>
          <p:cNvPicPr>
            <a:picLocks noChangeAspect="1"/>
          </p:cNvPicPr>
          <p:nvPr/>
        </p:nvPicPr>
        <p:blipFill>
          <a:blip r:embed="rId6"/>
          <a:stretch>
            <a:fillRect/>
          </a:stretch>
        </p:blipFill>
        <p:spPr>
          <a:xfrm>
            <a:off x="4321306" y="2628364"/>
            <a:ext cx="2533650" cy="1809750"/>
          </a:xfrm>
          <a:prstGeom prst="rect">
            <a:avLst/>
          </a:prstGeom>
        </p:spPr>
      </p:pic>
      <p:pic>
        <p:nvPicPr>
          <p:cNvPr id="9" name="Picture 8"/>
          <p:cNvPicPr>
            <a:picLocks noChangeAspect="1"/>
          </p:cNvPicPr>
          <p:nvPr/>
        </p:nvPicPr>
        <p:blipFill>
          <a:blip r:embed="rId7"/>
          <a:stretch>
            <a:fillRect/>
          </a:stretch>
        </p:blipFill>
        <p:spPr>
          <a:xfrm>
            <a:off x="1256318" y="2695039"/>
            <a:ext cx="2628900" cy="1743075"/>
          </a:xfrm>
          <a:prstGeom prst="rect">
            <a:avLst/>
          </a:prstGeom>
        </p:spPr>
      </p:pic>
      <p:pic>
        <p:nvPicPr>
          <p:cNvPr id="7" name="Picture 6"/>
          <p:cNvPicPr>
            <a:picLocks noChangeAspect="1"/>
          </p:cNvPicPr>
          <p:nvPr/>
        </p:nvPicPr>
        <p:blipFill>
          <a:blip r:embed="rId8"/>
          <a:stretch>
            <a:fillRect/>
          </a:stretch>
        </p:blipFill>
        <p:spPr>
          <a:xfrm>
            <a:off x="436805" y="1562100"/>
            <a:ext cx="933450" cy="1895475"/>
          </a:xfrm>
          <a:prstGeom prst="rect">
            <a:avLst/>
          </a:prstGeom>
        </p:spPr>
      </p:pic>
      <p:pic>
        <p:nvPicPr>
          <p:cNvPr id="10" name="Picture 9"/>
          <p:cNvPicPr>
            <a:picLocks noChangeAspect="1"/>
          </p:cNvPicPr>
          <p:nvPr/>
        </p:nvPicPr>
        <p:blipFill>
          <a:blip r:embed="rId9"/>
          <a:stretch>
            <a:fillRect/>
          </a:stretch>
        </p:blipFill>
        <p:spPr>
          <a:xfrm>
            <a:off x="5143500" y="5026843"/>
            <a:ext cx="2628900" cy="1743075"/>
          </a:xfrm>
          <a:prstGeom prst="rect">
            <a:avLst/>
          </a:prstGeom>
        </p:spPr>
      </p:pic>
      <p:pic>
        <p:nvPicPr>
          <p:cNvPr id="11" name="Picture 10"/>
          <p:cNvPicPr>
            <a:picLocks noChangeAspect="1"/>
          </p:cNvPicPr>
          <p:nvPr/>
        </p:nvPicPr>
        <p:blipFill>
          <a:blip r:embed="rId10"/>
          <a:stretch>
            <a:fillRect/>
          </a:stretch>
        </p:blipFill>
        <p:spPr>
          <a:xfrm>
            <a:off x="4321306" y="5816227"/>
            <a:ext cx="1366219" cy="1023346"/>
          </a:xfrm>
          <a:prstGeom prst="rect">
            <a:avLst/>
          </a:prstGeom>
        </p:spPr>
      </p:pic>
      <p:pic>
        <p:nvPicPr>
          <p:cNvPr id="12" name="Picture 11"/>
          <p:cNvPicPr>
            <a:picLocks noChangeAspect="1"/>
          </p:cNvPicPr>
          <p:nvPr/>
        </p:nvPicPr>
        <p:blipFill>
          <a:blip r:embed="rId11"/>
          <a:stretch>
            <a:fillRect/>
          </a:stretch>
        </p:blipFill>
        <p:spPr>
          <a:xfrm>
            <a:off x="3645571" y="5272811"/>
            <a:ext cx="1086832" cy="1086832"/>
          </a:xfrm>
          <a:prstGeom prst="rect">
            <a:avLst/>
          </a:prstGeom>
        </p:spPr>
      </p:pic>
      <p:pic>
        <p:nvPicPr>
          <p:cNvPr id="13" name="Picture 12"/>
          <p:cNvPicPr>
            <a:picLocks noChangeAspect="1"/>
          </p:cNvPicPr>
          <p:nvPr/>
        </p:nvPicPr>
        <p:blipFill>
          <a:blip r:embed="rId12"/>
          <a:stretch>
            <a:fillRect/>
          </a:stretch>
        </p:blipFill>
        <p:spPr>
          <a:xfrm>
            <a:off x="142212" y="5511524"/>
            <a:ext cx="1228043" cy="1228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word </a:t>
            </a:r>
            <a:r>
              <a:rPr lang="en-US" i="1" dirty="0" smtClean="0"/>
              <a:t>robot</a:t>
            </a:r>
            <a:r>
              <a:rPr lang="en-US" dirty="0" smtClean="0"/>
              <a:t> can refer to both physical robots and virtual software agents, but the latter are usually referred to as bots. </a:t>
            </a:r>
          </a:p>
          <a:p>
            <a:endParaRPr lang="en-US" dirty="0" smtClean="0"/>
          </a:p>
          <a:p>
            <a:r>
              <a:rPr lang="en-US" dirty="0" smtClean="0"/>
              <a:t>There are many variations in definitions of what exactly is a robot.</a:t>
            </a:r>
          </a:p>
          <a:p>
            <a:endParaRPr lang="en-US" dirty="0" smtClean="0"/>
          </a:p>
          <a:p>
            <a:r>
              <a:rPr lang="en-US" dirty="0" smtClean="0"/>
              <a:t>However, there is no universally agreed upon definition as to which machines qualify as robots, and which are just machines.</a:t>
            </a:r>
          </a:p>
        </p:txBody>
      </p:sp>
    </p:spTree>
    <p:extLst>
      <p:ext uri="{BB962C8B-B14F-4D97-AF65-F5344CB8AC3E}">
        <p14:creationId xmlns:p14="http://schemas.microsoft.com/office/powerpoint/2010/main" val="191299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 Area, in the Fog, At night (While Dizzy)</a:t>
            </a:r>
            <a:endParaRPr lang="en-US" dirty="0"/>
          </a:p>
        </p:txBody>
      </p:sp>
      <p:sp>
        <p:nvSpPr>
          <p:cNvPr id="3" name="Content Placeholder 2"/>
          <p:cNvSpPr>
            <a:spLocks noGrp="1"/>
          </p:cNvSpPr>
          <p:nvPr>
            <p:ph sz="quarter" idx="1"/>
          </p:nvPr>
        </p:nvSpPr>
        <p:spPr/>
        <p:txBody>
          <a:bodyPr/>
          <a:lstStyle/>
          <a:p>
            <a:r>
              <a:rPr lang="en-US" dirty="0"/>
              <a:t>The word </a:t>
            </a:r>
            <a:r>
              <a:rPr lang="en-US" i="1" dirty="0"/>
              <a:t>robot</a:t>
            </a:r>
            <a:r>
              <a:rPr lang="en-US" dirty="0"/>
              <a:t> can refer to both physical robots and virtual software </a:t>
            </a:r>
            <a:r>
              <a:rPr lang="en-US" dirty="0" smtClean="0"/>
              <a:t>agents; however, the </a:t>
            </a:r>
            <a:r>
              <a:rPr lang="en-US" dirty="0"/>
              <a:t>latter are usually referred to </a:t>
            </a:r>
            <a:r>
              <a:rPr lang="en-US" dirty="0" smtClean="0"/>
              <a:t>simply as bots because they have no physical presence and aren’t really Robots in a classical sense.</a:t>
            </a:r>
          </a:p>
          <a:p>
            <a:endParaRPr lang="en-US" dirty="0"/>
          </a:p>
          <a:p>
            <a:r>
              <a:rPr lang="en-US" dirty="0" smtClean="0"/>
              <a:t>It gets sort of complicated and there are a lot of gray lines in this area.</a:t>
            </a:r>
            <a:endParaRPr lang="en-US" dirty="0"/>
          </a:p>
        </p:txBody>
      </p:sp>
    </p:spTree>
    <p:extLst>
      <p:ext uri="{BB962C8B-B14F-4D97-AF65-F5344CB8AC3E}">
        <p14:creationId xmlns:p14="http://schemas.microsoft.com/office/powerpoint/2010/main" val="354173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without the other</a:t>
            </a:r>
            <a:endParaRPr lang="en-US" dirty="0"/>
          </a:p>
        </p:txBody>
      </p:sp>
      <p:sp>
        <p:nvSpPr>
          <p:cNvPr id="3" name="Content Placeholder 2"/>
          <p:cNvSpPr>
            <a:spLocks noGrp="1"/>
          </p:cNvSpPr>
          <p:nvPr>
            <p:ph sz="quarter" idx="1"/>
          </p:nvPr>
        </p:nvSpPr>
        <p:spPr/>
        <p:txBody>
          <a:bodyPr/>
          <a:lstStyle/>
          <a:p>
            <a:r>
              <a:rPr lang="en-US" dirty="0" smtClean="0"/>
              <a:t>A robot, or an Android (Being merely a Robot that looks Human) could have </a:t>
            </a:r>
            <a:r>
              <a:rPr lang="en-US" dirty="0"/>
              <a:t>Artificial </a:t>
            </a:r>
            <a:r>
              <a:rPr lang="en-US" dirty="0" smtClean="0"/>
              <a:t>Intelligence built into them giving them intelligence, personality, and make them more personable. </a:t>
            </a:r>
          </a:p>
          <a:p>
            <a:pPr marL="0" indent="0">
              <a:buNone/>
            </a:pPr>
            <a:r>
              <a:rPr lang="en-US" dirty="0" smtClean="0"/>
              <a:t>                                             Or</a:t>
            </a:r>
          </a:p>
          <a:p>
            <a:r>
              <a:rPr lang="en-US" dirty="0" smtClean="0"/>
              <a:t>They could have limited programming making them more closely related to sophisticated Automatons.</a:t>
            </a:r>
          </a:p>
          <a:p>
            <a:endParaRPr lang="en-US" dirty="0" smtClean="0"/>
          </a:p>
          <a:p>
            <a:r>
              <a:rPr lang="en-US" dirty="0" smtClean="0"/>
              <a:t>In either case they would still be considered Robots or Androids (If they look Human…</a:t>
            </a:r>
            <a:r>
              <a:rPr lang="en-US" dirty="0" err="1" smtClean="0"/>
              <a:t>ish</a:t>
            </a:r>
            <a:r>
              <a:rPr lang="en-US" dirty="0" smtClean="0"/>
              <a:t>).</a:t>
            </a:r>
            <a:endParaRPr lang="en-US" dirty="0"/>
          </a:p>
        </p:txBody>
      </p:sp>
    </p:spTree>
    <p:extLst>
      <p:ext uri="{BB962C8B-B14F-4D97-AF65-F5344CB8AC3E}">
        <p14:creationId xmlns:p14="http://schemas.microsoft.com/office/powerpoint/2010/main" val="162128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Robots are Robots regardless as to the operating system that runs their brain, </a:t>
            </a:r>
          </a:p>
          <a:p>
            <a:endParaRPr lang="en-US" dirty="0" smtClean="0"/>
          </a:p>
          <a:p>
            <a:r>
              <a:rPr lang="en-US" dirty="0" smtClean="0"/>
              <a:t>It can be Artificially Intelligent, or Genuinely Stupid… It’s the physical part that is the Robot (or Android).</a:t>
            </a:r>
          </a:p>
          <a:p>
            <a:endParaRPr lang="en-US" dirty="0"/>
          </a:p>
          <a:p>
            <a:r>
              <a:rPr lang="en-US" dirty="0" smtClean="0"/>
              <a:t>but Artificial Intelligence, by itself… </a:t>
            </a:r>
          </a:p>
          <a:p>
            <a:pPr lvl="1"/>
            <a:r>
              <a:rPr lang="en-US" dirty="0" smtClean="0"/>
              <a:t>That’s different… Somehow.</a:t>
            </a:r>
          </a:p>
          <a:p>
            <a:endParaRPr lang="en-US" dirty="0" smtClean="0"/>
          </a:p>
        </p:txBody>
      </p:sp>
    </p:spTree>
    <p:extLst>
      <p:ext uri="{BB962C8B-B14F-4D97-AF65-F5344CB8AC3E}">
        <p14:creationId xmlns:p14="http://schemas.microsoft.com/office/powerpoint/2010/main" val="233623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It can </a:t>
            </a:r>
            <a:r>
              <a:rPr lang="en-US" dirty="0" smtClean="0"/>
              <a:t>be a collection of </a:t>
            </a:r>
            <a:r>
              <a:rPr lang="en-US" dirty="0"/>
              <a:t>Hardware that is uniquely “Hard Wired” together, or it can be a program that runs on a more generic type of computer system.</a:t>
            </a:r>
          </a:p>
          <a:p>
            <a:endParaRPr lang="en-US" dirty="0"/>
          </a:p>
          <a:p>
            <a:r>
              <a:rPr lang="en-US" dirty="0"/>
              <a:t>But by itself, it is not a robot</a:t>
            </a:r>
            <a:r>
              <a:rPr lang="en-US" dirty="0" smtClean="0"/>
              <a:t>.</a:t>
            </a:r>
          </a:p>
          <a:p>
            <a:endParaRPr lang="en-US" dirty="0"/>
          </a:p>
          <a:p>
            <a:r>
              <a:rPr lang="en-US" dirty="0"/>
              <a:t>Not any more than one could say “Windows” is a computer.</a:t>
            </a:r>
          </a:p>
          <a:p>
            <a:endParaRPr lang="en-US" dirty="0"/>
          </a:p>
        </p:txBody>
      </p:sp>
    </p:spTree>
    <p:extLst>
      <p:ext uri="{BB962C8B-B14F-4D97-AF65-F5344CB8AC3E}">
        <p14:creationId xmlns:p14="http://schemas.microsoft.com/office/powerpoint/2010/main" val="384425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Artificial </a:t>
            </a:r>
            <a:r>
              <a:rPr lang="en-US" dirty="0" smtClean="0">
                <a:solidFill>
                  <a:schemeClr val="tx1"/>
                </a:solidFill>
              </a:rPr>
              <a:t>Intelligence</a:t>
            </a:r>
            <a:endParaRPr lang="en-US" dirty="0"/>
          </a:p>
        </p:txBody>
      </p:sp>
      <p:sp>
        <p:nvSpPr>
          <p:cNvPr id="3" name="Content Placeholder 2"/>
          <p:cNvSpPr>
            <a:spLocks noGrp="1"/>
          </p:cNvSpPr>
          <p:nvPr>
            <p:ph sz="quarter" idx="1"/>
          </p:nvPr>
        </p:nvSpPr>
        <p:spPr>
          <a:xfrm>
            <a:off x="301752" y="1527048"/>
            <a:ext cx="5565648" cy="4572000"/>
          </a:xfrm>
        </p:spPr>
        <p:txBody>
          <a:bodyPr>
            <a:normAutofit fontScale="77500" lnSpcReduction="20000"/>
          </a:bodyPr>
          <a:lstStyle/>
          <a:p>
            <a:r>
              <a:rPr lang="en-US" dirty="0" smtClean="0"/>
              <a:t>Cortana is a fictional example of an artificial intelligence in the</a:t>
            </a:r>
            <a:r>
              <a:rPr lang="en-US" dirty="0"/>
              <a:t> </a:t>
            </a:r>
            <a:r>
              <a:rPr lang="en-US" i="1" dirty="0"/>
              <a:t>Halo</a:t>
            </a:r>
            <a:r>
              <a:rPr lang="en-US" dirty="0"/>
              <a:t> video game series. </a:t>
            </a:r>
            <a:endParaRPr lang="en-US" u="sng" dirty="0" smtClean="0"/>
          </a:p>
          <a:p>
            <a:endParaRPr lang="en-US" u="sng" dirty="0"/>
          </a:p>
          <a:p>
            <a:r>
              <a:rPr lang="en-US" dirty="0" smtClean="0"/>
              <a:t>Had the Character Cortana been placed inside of a Robot Body, she could have been considered a “Gynoid”; However, since the character never had more than a holographic projection to represent her, She remains classified as an Artificial Intelligence program.</a:t>
            </a:r>
          </a:p>
          <a:p>
            <a:endParaRPr lang="en-US" dirty="0" smtClean="0"/>
          </a:p>
          <a:p>
            <a:r>
              <a:rPr lang="en-US" dirty="0" smtClean="0"/>
              <a:t>The </a:t>
            </a:r>
            <a:r>
              <a:rPr lang="en-US" dirty="0"/>
              <a:t>character was the inspiration for Microsoft's intelligent personal assistant.</a:t>
            </a:r>
          </a:p>
        </p:txBody>
      </p:sp>
      <p:pic>
        <p:nvPicPr>
          <p:cNvPr id="4" name="Picture 3"/>
          <p:cNvPicPr>
            <a:picLocks noChangeAspect="1"/>
          </p:cNvPicPr>
          <p:nvPr/>
        </p:nvPicPr>
        <p:blipFill>
          <a:blip r:embed="rId2"/>
          <a:stretch>
            <a:fillRect/>
          </a:stretch>
        </p:blipFill>
        <p:spPr>
          <a:xfrm>
            <a:off x="6629400" y="1527048"/>
            <a:ext cx="1889924" cy="4572396"/>
          </a:xfrm>
          <a:prstGeom prst="rect">
            <a:avLst/>
          </a:prstGeom>
        </p:spPr>
      </p:pic>
    </p:spTree>
    <p:extLst>
      <p:ext uri="{BB962C8B-B14F-4D97-AF65-F5344CB8AC3E}">
        <p14:creationId xmlns:p14="http://schemas.microsoft.com/office/powerpoint/2010/main" val="158896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 Robot with built in AI</a:t>
            </a:r>
            <a:endParaRPr lang="en-US" dirty="0"/>
          </a:p>
        </p:txBody>
      </p:sp>
      <p:pic>
        <p:nvPicPr>
          <p:cNvPr id="5" name="Picture 4"/>
          <p:cNvPicPr>
            <a:picLocks noChangeAspect="1"/>
          </p:cNvPicPr>
          <p:nvPr/>
        </p:nvPicPr>
        <p:blipFill>
          <a:blip r:embed="rId2"/>
          <a:stretch>
            <a:fillRect/>
          </a:stretch>
        </p:blipFill>
        <p:spPr>
          <a:xfrm>
            <a:off x="3242733" y="2032000"/>
            <a:ext cx="5748867" cy="4311650"/>
          </a:xfrm>
          <a:prstGeom prst="rect">
            <a:avLst/>
          </a:prstGeom>
        </p:spPr>
      </p:pic>
      <p:sp>
        <p:nvSpPr>
          <p:cNvPr id="3" name="Content Placeholder 2"/>
          <p:cNvSpPr>
            <a:spLocks noGrp="1"/>
          </p:cNvSpPr>
          <p:nvPr>
            <p:ph sz="quarter" idx="1"/>
          </p:nvPr>
        </p:nvSpPr>
        <p:spPr>
          <a:xfrm>
            <a:off x="152400" y="1371600"/>
            <a:ext cx="5565648" cy="4572000"/>
          </a:xfrm>
        </p:spPr>
        <p:txBody>
          <a:bodyPr>
            <a:normAutofit lnSpcReduction="10000"/>
          </a:bodyPr>
          <a:lstStyle/>
          <a:p>
            <a:r>
              <a:rPr lang="en-US" dirty="0" smtClean="0"/>
              <a:t>The Tesla Optimus Robot.</a:t>
            </a:r>
          </a:p>
          <a:p>
            <a:endParaRPr lang="en-US" dirty="0" smtClean="0"/>
          </a:p>
          <a:p>
            <a:r>
              <a:rPr lang="en-US" dirty="0" smtClean="0"/>
              <a:t>A </a:t>
            </a:r>
            <a:r>
              <a:rPr lang="en-US" dirty="0"/>
              <a:t>general-purpose robotic assistant designed to perform tasks that are repetitive, dangerous, or undesirable for humans. </a:t>
            </a:r>
            <a:endParaRPr lang="en-US" dirty="0" smtClean="0"/>
          </a:p>
          <a:p>
            <a:r>
              <a:rPr lang="en-US" dirty="0" smtClean="0"/>
              <a:t>Powered </a:t>
            </a:r>
            <a:r>
              <a:rPr lang="en-US" dirty="0"/>
              <a:t>by advanced AI, it can walk, climb stairs, lift and carry objects, as well as manipulate items autonomously</a:t>
            </a:r>
            <a:endParaRPr lang="en-US" u="sng" dirty="0" smtClean="0"/>
          </a:p>
        </p:txBody>
      </p:sp>
    </p:spTree>
    <p:extLst>
      <p:ext uri="{BB962C8B-B14F-4D97-AF65-F5344CB8AC3E}">
        <p14:creationId xmlns:p14="http://schemas.microsoft.com/office/powerpoint/2010/main" val="301424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Optimus</a:t>
            </a:r>
            <a:endParaRPr lang="en-US" dirty="0"/>
          </a:p>
        </p:txBody>
      </p:sp>
      <p:pic>
        <p:nvPicPr>
          <p:cNvPr id="5" name="Picture 4"/>
          <p:cNvPicPr>
            <a:picLocks noChangeAspect="1"/>
          </p:cNvPicPr>
          <p:nvPr/>
        </p:nvPicPr>
        <p:blipFill>
          <a:blip r:embed="rId2"/>
          <a:stretch>
            <a:fillRect/>
          </a:stretch>
        </p:blipFill>
        <p:spPr>
          <a:xfrm>
            <a:off x="1905000" y="1828800"/>
            <a:ext cx="5748867" cy="4311650"/>
          </a:xfrm>
          <a:prstGeom prst="rect">
            <a:avLst/>
          </a:prstGeom>
        </p:spPr>
      </p:pic>
      <p:sp>
        <p:nvSpPr>
          <p:cNvPr id="3" name="Content Placeholder 2"/>
          <p:cNvSpPr>
            <a:spLocks noGrp="1"/>
          </p:cNvSpPr>
          <p:nvPr>
            <p:ph sz="quarter" idx="1"/>
          </p:nvPr>
        </p:nvSpPr>
        <p:spPr>
          <a:xfrm>
            <a:off x="152400" y="2971800"/>
            <a:ext cx="3810000" cy="2971800"/>
          </a:xfrm>
        </p:spPr>
        <p:txBody>
          <a:bodyPr>
            <a:normAutofit/>
          </a:bodyPr>
          <a:lstStyle/>
          <a:p>
            <a:r>
              <a:rPr lang="en-US" dirty="0" smtClean="0"/>
              <a:t>Not as advanced as the fictional Cortana, but a big step towards a truly useful Robotic assistant.</a:t>
            </a:r>
            <a:endParaRPr lang="en-US" u="sng" dirty="0" smtClean="0"/>
          </a:p>
        </p:txBody>
      </p:sp>
      <p:pic>
        <p:nvPicPr>
          <p:cNvPr id="6" name="Picture 5"/>
          <p:cNvPicPr>
            <a:picLocks noChangeAspect="1"/>
          </p:cNvPicPr>
          <p:nvPr/>
        </p:nvPicPr>
        <p:blipFill>
          <a:blip r:embed="rId3"/>
          <a:stretch>
            <a:fillRect/>
          </a:stretch>
        </p:blipFill>
        <p:spPr>
          <a:xfrm>
            <a:off x="5726515" y="2286000"/>
            <a:ext cx="2455486" cy="3276600"/>
          </a:xfrm>
          <a:prstGeom prst="rect">
            <a:avLst/>
          </a:prstGeom>
        </p:spPr>
      </p:pic>
    </p:spTree>
    <p:extLst>
      <p:ext uri="{BB962C8B-B14F-4D97-AF65-F5344CB8AC3E}">
        <p14:creationId xmlns:p14="http://schemas.microsoft.com/office/powerpoint/2010/main" val="329925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dirty="0" smtClean="0"/>
              <a:t>Rosie </a:t>
            </a:r>
            <a:r>
              <a:rPr lang="en-US" dirty="0"/>
              <a:t>the Robot</a:t>
            </a:r>
            <a:r>
              <a:rPr lang="en-US" dirty="0" smtClean="0"/>
              <a:t>" XB-500</a:t>
            </a:r>
            <a:r>
              <a:rPr lang="en-US" dirty="0"/>
              <a:t>.</a:t>
            </a:r>
            <a:endParaRPr lang="en-US" dirty="0"/>
          </a:p>
        </p:txBody>
      </p:sp>
      <p:pic>
        <p:nvPicPr>
          <p:cNvPr id="4" name="Content Placeholder 3"/>
          <p:cNvPicPr>
            <a:picLocks noGrp="1" noChangeAspect="1"/>
          </p:cNvPicPr>
          <p:nvPr>
            <p:ph sz="quarter" idx="1"/>
          </p:nvPr>
        </p:nvPicPr>
        <p:blipFill>
          <a:blip r:embed="rId2"/>
          <a:stretch>
            <a:fillRect/>
          </a:stretch>
        </p:blipFill>
        <p:spPr>
          <a:xfrm>
            <a:off x="2895600" y="1325959"/>
            <a:ext cx="3332427" cy="4998641"/>
          </a:xfrm>
          <a:prstGeom prst="rect">
            <a:avLst/>
          </a:prstGeom>
        </p:spPr>
      </p:pic>
    </p:spTree>
    <p:extLst>
      <p:ext uri="{BB962C8B-B14F-4D97-AF65-F5344CB8AC3E}">
        <p14:creationId xmlns:p14="http://schemas.microsoft.com/office/powerpoint/2010/main" val="336932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Clone</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b="1" dirty="0" smtClean="0"/>
              <a:t>Cloning</a:t>
            </a:r>
            <a:r>
              <a:rPr lang="en-US" dirty="0" smtClean="0"/>
              <a:t> is the process of making an identical copy of something.</a:t>
            </a:r>
          </a:p>
          <a:p>
            <a:r>
              <a:rPr lang="en-US" dirty="0" smtClean="0"/>
              <a:t>This could be cloning of anything from a book or software, to a technical or manufacturing process; however, in this context it is referring to an artificial life form.</a:t>
            </a:r>
          </a:p>
          <a:p>
            <a:r>
              <a:rPr lang="en-US" dirty="0" smtClean="0"/>
              <a:t>Basically material is put together in such a way as to produce a life form that is an exact copy of a “master copy” or template.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Believe</a:t>
            </a:r>
            <a:endParaRPr lang="en-US" dirty="0"/>
          </a:p>
        </p:txBody>
      </p:sp>
      <p:sp>
        <p:nvSpPr>
          <p:cNvPr id="3" name="Content Placeholder 2"/>
          <p:cNvSpPr>
            <a:spLocks noGrp="1"/>
          </p:cNvSpPr>
          <p:nvPr>
            <p:ph sz="quarter" idx="1"/>
          </p:nvPr>
        </p:nvSpPr>
        <p:spPr/>
        <p:txBody>
          <a:bodyPr>
            <a:normAutofit lnSpcReduction="10000"/>
          </a:bodyPr>
          <a:lstStyle/>
          <a:p>
            <a:r>
              <a:rPr lang="en-US" dirty="0"/>
              <a:t>The clones </a:t>
            </a:r>
            <a:r>
              <a:rPr lang="en-US" b="1" dirty="0"/>
              <a:t>“In the entertainment universe” </a:t>
            </a:r>
            <a:r>
              <a:rPr lang="en-US" dirty="0"/>
              <a:t>are typically manipulated in some manner to increase their usefulness such as accelerated growth to get them to a useful age and physical condition with forced mental training or programming to impart the necessary skills</a:t>
            </a:r>
            <a:r>
              <a:rPr lang="en-US" dirty="0" smtClean="0"/>
              <a:t>.</a:t>
            </a:r>
          </a:p>
          <a:p>
            <a:endParaRPr lang="en-US" dirty="0"/>
          </a:p>
          <a:p>
            <a:r>
              <a:rPr lang="en-US" dirty="0"/>
              <a:t>Also they usually have some sort of manipulation done to them during the forming process to make them </a:t>
            </a:r>
            <a:r>
              <a:rPr lang="en-US" dirty="0" smtClean="0"/>
              <a:t>enjoy </a:t>
            </a:r>
            <a:r>
              <a:rPr lang="en-US" dirty="0"/>
              <a:t>hard work, or more apt to follow orders with out question.</a:t>
            </a:r>
          </a:p>
          <a:p>
            <a:endParaRPr lang="en-US" b="1" dirty="0"/>
          </a:p>
        </p:txBody>
      </p:sp>
    </p:spTree>
    <p:extLst>
      <p:ext uri="{BB962C8B-B14F-4D97-AF65-F5344CB8AC3E}">
        <p14:creationId xmlns:p14="http://schemas.microsoft.com/office/powerpoint/2010/main" val="397562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Official definitions and classifications of robots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Because of the many variations in definitions it is sometimes difficult to compare numbers of robots in different countries. </a:t>
            </a:r>
          </a:p>
          <a:p>
            <a:endParaRPr lang="en-US" dirty="0" smtClean="0"/>
          </a:p>
          <a:p>
            <a:r>
              <a:rPr lang="en-US" dirty="0" smtClean="0"/>
              <a:t>To try to provide a universally acceptable definition, the ISO gives a definition of robot as:</a:t>
            </a:r>
          </a:p>
          <a:p>
            <a:pPr marL="118872" indent="0">
              <a:buNone/>
            </a:pPr>
            <a:r>
              <a:rPr lang="en-US" dirty="0" smtClean="0"/>
              <a:t> 	“An automatically controlled, reprogrammable, 	multipurpose, manipulator programmable in three or 	more axes, which may be either fixed in place or 	mobile for use in industrial automation applications." </a:t>
            </a:r>
          </a:p>
          <a:p>
            <a:endParaRPr lang="en-US" dirty="0" smtClean="0"/>
          </a:p>
          <a:p>
            <a:r>
              <a:rPr lang="en-US" dirty="0" smtClean="0"/>
              <a:t>It was hoped that this definition would be used when comparing the number of robots in each country.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Harsh Reality</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b="1" dirty="0"/>
              <a:t>In reality </a:t>
            </a:r>
            <a:r>
              <a:rPr lang="en-US" dirty="0"/>
              <a:t>Clones are identical genetic copies of an original made by replacing the DNA of a yet to develop fertilized egg (Zygote) with DNA extracted from another creature. </a:t>
            </a:r>
          </a:p>
          <a:p>
            <a:pPr lvl="3"/>
            <a:r>
              <a:rPr lang="en-US" dirty="0"/>
              <a:t>Basically making an identical twin for something after it has possibly already grown up and died.</a:t>
            </a:r>
          </a:p>
          <a:p>
            <a:r>
              <a:rPr lang="en-US" dirty="0"/>
              <a:t>This clone is not the original, It does not have the same memories and feelings, and may not even have the same likes and dislikes. </a:t>
            </a:r>
            <a:endParaRPr lang="en-US" dirty="0" smtClean="0"/>
          </a:p>
          <a:p>
            <a:endParaRPr lang="en-US" dirty="0" smtClean="0"/>
          </a:p>
          <a:p>
            <a:r>
              <a:rPr lang="en-US" dirty="0" smtClean="0"/>
              <a:t>It </a:t>
            </a:r>
            <a:r>
              <a:rPr lang="en-US" dirty="0"/>
              <a:t>is merely identical genetically and therefore prone to be similar to the </a:t>
            </a:r>
            <a:r>
              <a:rPr lang="en-US" dirty="0" smtClean="0"/>
              <a:t>original.</a:t>
            </a:r>
            <a:endParaRPr lang="en-US" dirty="0"/>
          </a:p>
          <a:p>
            <a:endParaRPr lang="en-US" dirty="0"/>
          </a:p>
          <a:p>
            <a:endParaRPr lang="en-US" dirty="0"/>
          </a:p>
        </p:txBody>
      </p:sp>
    </p:spTree>
    <p:extLst>
      <p:ext uri="{BB962C8B-B14F-4D97-AF65-F5344CB8AC3E}">
        <p14:creationId xmlns:p14="http://schemas.microsoft.com/office/powerpoint/2010/main" val="223258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Dolly the sheep the 1</a:t>
            </a:r>
            <a:r>
              <a:rPr lang="en-US" baseline="30000" dirty="0" smtClean="0"/>
              <a:t>st</a:t>
            </a:r>
            <a:r>
              <a:rPr lang="en-US" dirty="0" smtClean="0"/>
              <a:t> living clone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362200" y="1483032"/>
            <a:ext cx="4572000" cy="5374968"/>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Cyborg</a:t>
            </a:r>
            <a:endParaRPr lang="en-US" dirty="0">
              <a:solidFill>
                <a:schemeClr val="tx1"/>
              </a:solidFill>
            </a:endParaRPr>
          </a:p>
        </p:txBody>
      </p:sp>
      <p:sp>
        <p:nvSpPr>
          <p:cNvPr id="3" name="Content Placeholder 2"/>
          <p:cNvSpPr>
            <a:spLocks noGrp="1"/>
          </p:cNvSpPr>
          <p:nvPr>
            <p:ph sz="quarter" idx="1"/>
          </p:nvPr>
        </p:nvSpPr>
        <p:spPr>
          <a:xfrm>
            <a:off x="301752" y="1447799"/>
            <a:ext cx="8503920" cy="3646418"/>
          </a:xfrm>
        </p:spPr>
        <p:txBody>
          <a:bodyPr>
            <a:normAutofit fontScale="92500" lnSpcReduction="20000"/>
          </a:bodyPr>
          <a:lstStyle/>
          <a:p>
            <a:r>
              <a:rPr lang="en-US" dirty="0" smtClean="0"/>
              <a:t>A </a:t>
            </a:r>
            <a:r>
              <a:rPr lang="en-US" b="1" dirty="0" smtClean="0"/>
              <a:t>cyborg</a:t>
            </a:r>
            <a:r>
              <a:rPr lang="en-US" dirty="0" smtClean="0"/>
              <a:t> is a cybernetic organism (an organism that has both artificial and natural systems). </a:t>
            </a:r>
          </a:p>
          <a:p>
            <a:endParaRPr lang="en-US" dirty="0" smtClean="0"/>
          </a:p>
          <a:p>
            <a:r>
              <a:rPr lang="en-US" dirty="0" smtClean="0"/>
              <a:t>Fictional cyborgs frequently express the difference between human and machine as one concerned with morality, free will, and empathy. </a:t>
            </a:r>
          </a:p>
          <a:p>
            <a:endParaRPr lang="en-US" dirty="0" smtClean="0"/>
          </a:p>
          <a:p>
            <a:r>
              <a:rPr lang="en-US" dirty="0"/>
              <a:t>These fictional portrayals often register our society's discomfort with its seemingly increasing reliance upon technology,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485779" y="147207"/>
            <a:ext cx="1499724" cy="1123345"/>
          </a:xfrm>
          <a:prstGeom prst="rect">
            <a:avLst/>
          </a:prstGeom>
        </p:spPr>
      </p:pic>
      <p:pic>
        <p:nvPicPr>
          <p:cNvPr id="5" name="Picture 4"/>
          <p:cNvPicPr>
            <a:picLocks noChangeAspect="1"/>
          </p:cNvPicPr>
          <p:nvPr/>
        </p:nvPicPr>
        <p:blipFill>
          <a:blip r:embed="rId3"/>
          <a:stretch>
            <a:fillRect/>
          </a:stretch>
        </p:blipFill>
        <p:spPr>
          <a:xfrm>
            <a:off x="5931830" y="5142963"/>
            <a:ext cx="3028950" cy="1514475"/>
          </a:xfrm>
          <a:prstGeom prst="rect">
            <a:avLst/>
          </a:prstGeom>
        </p:spPr>
      </p:pic>
      <p:pic>
        <p:nvPicPr>
          <p:cNvPr id="6" name="Picture 5"/>
          <p:cNvPicPr>
            <a:picLocks noChangeAspect="1"/>
          </p:cNvPicPr>
          <p:nvPr/>
        </p:nvPicPr>
        <p:blipFill>
          <a:blip r:embed="rId4"/>
          <a:stretch>
            <a:fillRect/>
          </a:stretch>
        </p:blipFill>
        <p:spPr>
          <a:xfrm>
            <a:off x="152401" y="147207"/>
            <a:ext cx="1752600" cy="1126672"/>
          </a:xfrm>
          <a:prstGeom prst="rect">
            <a:avLst/>
          </a:prstGeom>
        </p:spPr>
      </p:pic>
      <p:pic>
        <p:nvPicPr>
          <p:cNvPr id="7" name="Picture 6"/>
          <p:cNvPicPr>
            <a:picLocks noChangeAspect="1"/>
          </p:cNvPicPr>
          <p:nvPr/>
        </p:nvPicPr>
        <p:blipFill>
          <a:blip r:embed="rId5"/>
          <a:stretch>
            <a:fillRect/>
          </a:stretch>
        </p:blipFill>
        <p:spPr>
          <a:xfrm>
            <a:off x="4800600" y="4827249"/>
            <a:ext cx="2466975" cy="1847850"/>
          </a:xfrm>
          <a:prstGeom prst="rect">
            <a:avLst/>
          </a:prstGeom>
        </p:spPr>
      </p:pic>
      <p:pic>
        <p:nvPicPr>
          <p:cNvPr id="8" name="Picture 7"/>
          <p:cNvPicPr>
            <a:picLocks noChangeAspect="1"/>
          </p:cNvPicPr>
          <p:nvPr/>
        </p:nvPicPr>
        <p:blipFill>
          <a:blip r:embed="rId6"/>
          <a:stretch>
            <a:fillRect/>
          </a:stretch>
        </p:blipFill>
        <p:spPr>
          <a:xfrm>
            <a:off x="185671" y="5074899"/>
            <a:ext cx="2857500" cy="160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Real life</a:t>
            </a:r>
            <a:endParaRPr lang="en-US" dirty="0"/>
          </a:p>
        </p:txBody>
      </p:sp>
      <p:sp>
        <p:nvSpPr>
          <p:cNvPr id="3" name="Content Placeholder 2"/>
          <p:cNvSpPr>
            <a:spLocks noGrp="1"/>
          </p:cNvSpPr>
          <p:nvPr>
            <p:ph sz="quarter" idx="1"/>
          </p:nvPr>
        </p:nvSpPr>
        <p:spPr>
          <a:xfrm>
            <a:off x="301752" y="1377696"/>
            <a:ext cx="7820021" cy="3794760"/>
          </a:xfrm>
        </p:spPr>
        <p:txBody>
          <a:bodyPr>
            <a:normAutofit fontScale="85000" lnSpcReduction="20000"/>
          </a:bodyPr>
          <a:lstStyle/>
          <a:p>
            <a:r>
              <a:rPr lang="en-US" dirty="0"/>
              <a:t>The cyborg is </a:t>
            </a:r>
            <a:r>
              <a:rPr lang="en-US" dirty="0" smtClean="0"/>
              <a:t>seen </a:t>
            </a:r>
            <a:r>
              <a:rPr lang="en-US" dirty="0"/>
              <a:t>today </a:t>
            </a:r>
            <a:r>
              <a:rPr lang="en-US" dirty="0" smtClean="0"/>
              <a:t>as </a:t>
            </a:r>
            <a:r>
              <a:rPr lang="en-US" dirty="0"/>
              <a:t>an organism that has enhanced abilities due to technology</a:t>
            </a:r>
            <a:r>
              <a:rPr lang="en-US" dirty="0" smtClean="0"/>
              <a:t>.</a:t>
            </a:r>
          </a:p>
          <a:p>
            <a:endParaRPr lang="en-US" dirty="0" smtClean="0"/>
          </a:p>
          <a:p>
            <a:r>
              <a:rPr lang="en-US" dirty="0" smtClean="0"/>
              <a:t>“Real cyborgs” </a:t>
            </a:r>
            <a:r>
              <a:rPr lang="en-US" dirty="0"/>
              <a:t>are more frequently people who use cybernetic technology to repair or overcome the physical and mental constraints of their bodies, such as from an injury or </a:t>
            </a:r>
            <a:r>
              <a:rPr lang="en-US" dirty="0" smtClean="0"/>
              <a:t>disability.</a:t>
            </a:r>
          </a:p>
          <a:p>
            <a:endParaRPr lang="en-US" dirty="0" smtClean="0"/>
          </a:p>
          <a:p>
            <a:r>
              <a:rPr lang="en-US" dirty="0" smtClean="0"/>
              <a:t>Technically they can be classified as a cyborg, but… Non cyborgs tend to be a jealous lot and simply classify such people as “Re-enabled”.</a:t>
            </a:r>
          </a:p>
          <a:p>
            <a:pPr lvl="1"/>
            <a:r>
              <a:rPr lang="en-US" dirty="0" smtClean="0"/>
              <a:t>Maybe they prefer that, its really an individual taste thing.</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52400" y="5181600"/>
            <a:ext cx="2736761" cy="1532586"/>
          </a:xfrm>
          <a:prstGeom prst="rect">
            <a:avLst/>
          </a:prstGeom>
        </p:spPr>
      </p:pic>
      <p:pic>
        <p:nvPicPr>
          <p:cNvPr id="5" name="Picture 4"/>
          <p:cNvPicPr>
            <a:picLocks noChangeAspect="1"/>
          </p:cNvPicPr>
          <p:nvPr/>
        </p:nvPicPr>
        <p:blipFill>
          <a:blip r:embed="rId3"/>
          <a:stretch>
            <a:fillRect/>
          </a:stretch>
        </p:blipFill>
        <p:spPr>
          <a:xfrm>
            <a:off x="3235280" y="5181600"/>
            <a:ext cx="2590800" cy="1527048"/>
          </a:xfrm>
          <a:prstGeom prst="rect">
            <a:avLst/>
          </a:prstGeom>
        </p:spPr>
      </p:pic>
      <p:pic>
        <p:nvPicPr>
          <p:cNvPr id="6" name="Picture 5"/>
          <p:cNvPicPr>
            <a:picLocks noChangeAspect="1"/>
          </p:cNvPicPr>
          <p:nvPr/>
        </p:nvPicPr>
        <p:blipFill>
          <a:blip r:embed="rId4"/>
          <a:stretch>
            <a:fillRect/>
          </a:stretch>
        </p:blipFill>
        <p:spPr>
          <a:xfrm>
            <a:off x="6253397" y="5172456"/>
            <a:ext cx="2743200" cy="1536192"/>
          </a:xfrm>
          <a:prstGeom prst="rect">
            <a:avLst/>
          </a:prstGeom>
        </p:spPr>
      </p:pic>
      <p:pic>
        <p:nvPicPr>
          <p:cNvPr id="7" name="Picture 6"/>
          <p:cNvPicPr>
            <a:picLocks noChangeAspect="1"/>
          </p:cNvPicPr>
          <p:nvPr/>
        </p:nvPicPr>
        <p:blipFill>
          <a:blip r:embed="rId5"/>
          <a:stretch>
            <a:fillRect/>
          </a:stretch>
        </p:blipFill>
        <p:spPr>
          <a:xfrm>
            <a:off x="8121773" y="1377696"/>
            <a:ext cx="904875" cy="1943100"/>
          </a:xfrm>
          <a:prstGeom prst="rect">
            <a:avLst/>
          </a:prstGeom>
        </p:spPr>
      </p:pic>
    </p:spTree>
    <p:extLst>
      <p:ext uri="{BB962C8B-B14F-4D97-AF65-F5344CB8AC3E}">
        <p14:creationId xmlns:p14="http://schemas.microsoft.com/office/powerpoint/2010/main" val="93917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dirty="0" smtClean="0"/>
          </a:p>
          <a:p>
            <a:r>
              <a:rPr lang="en-US" dirty="0" smtClean="0"/>
              <a:t>While </a:t>
            </a:r>
            <a:r>
              <a:rPr lang="en-US" dirty="0"/>
              <a:t>cyborgs are commonly thought of as Human based creatures, </a:t>
            </a:r>
            <a:r>
              <a:rPr lang="en-US" dirty="0" smtClean="0"/>
              <a:t>it is important to realize they don’t necessarily have to be Human.</a:t>
            </a:r>
          </a:p>
          <a:p>
            <a:endParaRPr lang="en-US" dirty="0" smtClean="0"/>
          </a:p>
          <a:p>
            <a:endParaRPr lang="en-US" dirty="0"/>
          </a:p>
          <a:p>
            <a:r>
              <a:rPr lang="en-US" dirty="0" smtClean="0"/>
              <a:t>A </a:t>
            </a:r>
            <a:r>
              <a:rPr lang="en-US" b="1" dirty="0"/>
              <a:t>cyborg</a:t>
            </a:r>
            <a:r>
              <a:rPr lang="en-US" dirty="0"/>
              <a:t> is </a:t>
            </a:r>
            <a:r>
              <a:rPr lang="en-US" dirty="0" smtClean="0"/>
              <a:t>defined as a </a:t>
            </a:r>
            <a:r>
              <a:rPr lang="en-US" dirty="0"/>
              <a:t>cybernetic </a:t>
            </a:r>
            <a:r>
              <a:rPr lang="en-US" dirty="0" smtClean="0"/>
              <a:t>organism… any kind of Organism.</a:t>
            </a:r>
            <a:endParaRPr lang="en-US" dirty="0"/>
          </a:p>
        </p:txBody>
      </p:sp>
    </p:spTree>
    <p:extLst>
      <p:ext uri="{BB962C8B-B14F-4D97-AF65-F5344CB8AC3E}">
        <p14:creationId xmlns:p14="http://schemas.microsoft.com/office/powerpoint/2010/main" val="245559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57400" y="63453"/>
            <a:ext cx="5105400" cy="6794547"/>
          </a:xfrm>
          <a:prstGeom prst="rect">
            <a:avLst/>
          </a:prstGeom>
          <a:noFill/>
          <a:ln w="9525">
            <a:noFill/>
            <a:miter lim="800000"/>
            <a:headEnd/>
            <a:tailEnd/>
          </a:ln>
          <a:effectLst/>
        </p:spPr>
      </p:pic>
      <p:sp>
        <p:nvSpPr>
          <p:cNvPr id="2" name="TextBox 1"/>
          <p:cNvSpPr txBox="1"/>
          <p:nvPr/>
        </p:nvSpPr>
        <p:spPr>
          <a:xfrm>
            <a:off x="2209800" y="4419600"/>
            <a:ext cx="4953000" cy="2123658"/>
          </a:xfrm>
          <a:prstGeom prst="rect">
            <a:avLst/>
          </a:prstGeom>
          <a:noFill/>
        </p:spPr>
        <p:txBody>
          <a:bodyPr wrap="square" rtlCol="0">
            <a:spAutoFit/>
          </a:bodyPr>
          <a:lstStyle/>
          <a:p>
            <a:r>
              <a:rPr lang="en-US" sz="4400" dirty="0" smtClean="0"/>
              <a:t>Technically, This should be called “Cyborg Chicken”!!!</a:t>
            </a:r>
            <a:endParaRPr lang="en-US" sz="44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In spite of the ISO definition, countries, such as the USA and Japan maintain different definitions of robots. </a:t>
            </a:r>
          </a:p>
          <a:p>
            <a:endParaRPr lang="en-US" dirty="0" smtClean="0"/>
          </a:p>
          <a:p>
            <a:r>
              <a:rPr lang="en-US" dirty="0" smtClean="0"/>
              <a:t>Japan, for example, lists very many robots partly because more machines are counted as robots under their definition than under the US definition.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Agency</a:t>
            </a:r>
            <a:endParaRPr lang="en-US" dirty="0"/>
          </a:p>
        </p:txBody>
      </p:sp>
      <p:sp>
        <p:nvSpPr>
          <p:cNvPr id="3" name="Content Placeholder 2"/>
          <p:cNvSpPr>
            <a:spLocks noGrp="1"/>
          </p:cNvSpPr>
          <p:nvPr>
            <p:ph idx="1"/>
          </p:nvPr>
        </p:nvSpPr>
        <p:spPr>
          <a:xfrm>
            <a:off x="152400" y="1775191"/>
            <a:ext cx="8534400" cy="5006609"/>
          </a:xfrm>
        </p:spPr>
        <p:txBody>
          <a:bodyPr>
            <a:normAutofit fontScale="92500" lnSpcReduction="20000"/>
          </a:bodyPr>
          <a:lstStyle/>
          <a:p>
            <a:r>
              <a:rPr lang="en-US" dirty="0" smtClean="0"/>
              <a:t>For many laymen, if a machine looks anthropomorphic </a:t>
            </a:r>
          </a:p>
          <a:p>
            <a:pPr lvl="2"/>
            <a:r>
              <a:rPr lang="en-US" dirty="0" smtClean="0"/>
              <a:t>(Having the form of a man )</a:t>
            </a:r>
          </a:p>
          <a:p>
            <a:r>
              <a:rPr lang="en-US" dirty="0" smtClean="0"/>
              <a:t>or zoomorphic </a:t>
            </a:r>
          </a:p>
          <a:p>
            <a:pPr lvl="2"/>
            <a:r>
              <a:rPr lang="en-US" dirty="0" smtClean="0"/>
              <a:t>(Having the form of an animal), </a:t>
            </a:r>
          </a:p>
          <a:p>
            <a:endParaRPr lang="en-US" dirty="0" smtClean="0"/>
          </a:p>
          <a:p>
            <a:r>
              <a:rPr lang="en-US" dirty="0" smtClean="0"/>
              <a:t>Especially if it is limb-like</a:t>
            </a:r>
          </a:p>
          <a:p>
            <a:pPr lvl="2"/>
            <a:r>
              <a:rPr lang="en-US" dirty="0" smtClean="0"/>
              <a:t>Such as a simple robot arm,  </a:t>
            </a:r>
          </a:p>
          <a:p>
            <a:r>
              <a:rPr lang="en-US" dirty="0" smtClean="0"/>
              <a:t>Or can move around </a:t>
            </a:r>
          </a:p>
          <a:p>
            <a:endParaRPr lang="en-US" dirty="0" smtClean="0"/>
          </a:p>
          <a:p>
            <a:endParaRPr lang="en-US" dirty="0"/>
          </a:p>
          <a:p>
            <a:r>
              <a:rPr lang="en-US" dirty="0" smtClean="0"/>
              <a:t>It would be called a robot </a:t>
            </a:r>
          </a:p>
          <a:p>
            <a:pPr lvl="1"/>
            <a:r>
              <a:rPr lang="en-US" dirty="0" smtClean="0"/>
              <a:t>regardless of its control architecture.</a:t>
            </a:r>
          </a:p>
        </p:txBody>
      </p:sp>
      <p:pic>
        <p:nvPicPr>
          <p:cNvPr id="4" name="Picture 3"/>
          <p:cNvPicPr>
            <a:picLocks noChangeAspect="1"/>
          </p:cNvPicPr>
          <p:nvPr/>
        </p:nvPicPr>
        <p:blipFill>
          <a:blip r:embed="rId2"/>
          <a:stretch>
            <a:fillRect/>
          </a:stretch>
        </p:blipFill>
        <p:spPr>
          <a:xfrm>
            <a:off x="5029199" y="4087995"/>
            <a:ext cx="2172135" cy="1627005"/>
          </a:xfrm>
          <a:prstGeom prst="rect">
            <a:avLst/>
          </a:prstGeom>
        </p:spPr>
      </p:pic>
      <p:pic>
        <p:nvPicPr>
          <p:cNvPr id="5" name="Picture 4"/>
          <p:cNvPicPr>
            <a:picLocks noChangeAspect="1"/>
          </p:cNvPicPr>
          <p:nvPr/>
        </p:nvPicPr>
        <p:blipFill>
          <a:blip r:embed="rId3"/>
          <a:stretch>
            <a:fillRect/>
          </a:stretch>
        </p:blipFill>
        <p:spPr>
          <a:xfrm>
            <a:off x="7436728" y="5196592"/>
            <a:ext cx="1704052" cy="1704052"/>
          </a:xfrm>
          <a:prstGeom prst="rect">
            <a:avLst/>
          </a:prstGeom>
        </p:spPr>
      </p:pic>
      <p:pic>
        <p:nvPicPr>
          <p:cNvPr id="6" name="Picture 5"/>
          <p:cNvPicPr>
            <a:picLocks noChangeAspect="1"/>
          </p:cNvPicPr>
          <p:nvPr/>
        </p:nvPicPr>
        <p:blipFill>
          <a:blip r:embed="rId4"/>
          <a:stretch>
            <a:fillRect/>
          </a:stretch>
        </p:blipFill>
        <p:spPr>
          <a:xfrm>
            <a:off x="6526471" y="1611770"/>
            <a:ext cx="2508913" cy="1404991"/>
          </a:xfrm>
          <a:prstGeom prst="rect">
            <a:avLst/>
          </a:prstGeom>
        </p:spPr>
      </p:pic>
      <p:pic>
        <p:nvPicPr>
          <p:cNvPr id="7" name="Picture 6"/>
          <p:cNvPicPr>
            <a:picLocks noChangeAspect="1"/>
          </p:cNvPicPr>
          <p:nvPr/>
        </p:nvPicPr>
        <p:blipFill>
          <a:blip r:embed="rId5"/>
          <a:stretch>
            <a:fillRect/>
          </a:stretch>
        </p:blipFill>
        <p:spPr>
          <a:xfrm>
            <a:off x="5181600" y="2590964"/>
            <a:ext cx="1828800" cy="1543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 Brief </a:t>
            </a:r>
            <a:r>
              <a:rPr lang="en-US" dirty="0" smtClean="0"/>
              <a:t>definition</a:t>
            </a:r>
            <a:endParaRPr lang="en-US" dirty="0"/>
          </a:p>
        </p:txBody>
      </p:sp>
      <p:sp>
        <p:nvSpPr>
          <p:cNvPr id="3" name="Content Placeholder 2"/>
          <p:cNvSpPr>
            <a:spLocks noGrp="1"/>
          </p:cNvSpPr>
          <p:nvPr>
            <p:ph idx="1"/>
          </p:nvPr>
        </p:nvSpPr>
        <p:spPr/>
        <p:txBody>
          <a:bodyPr>
            <a:normAutofit/>
          </a:bodyPr>
          <a:lstStyle/>
          <a:p>
            <a:r>
              <a:rPr lang="en-US" dirty="0"/>
              <a:t>The control architecture is what controls the device, be it strings on a puppet or a sophisticated computer controlled electronic timing circuit.</a:t>
            </a:r>
          </a:p>
          <a:p>
            <a:endParaRPr lang="en-US" dirty="0"/>
          </a:p>
        </p:txBody>
      </p:sp>
      <p:pic>
        <p:nvPicPr>
          <p:cNvPr id="4" name="Picture 3"/>
          <p:cNvPicPr>
            <a:picLocks noChangeAspect="1"/>
          </p:cNvPicPr>
          <p:nvPr/>
        </p:nvPicPr>
        <p:blipFill>
          <a:blip r:embed="rId2"/>
          <a:stretch>
            <a:fillRect/>
          </a:stretch>
        </p:blipFill>
        <p:spPr>
          <a:xfrm>
            <a:off x="5638801" y="3990109"/>
            <a:ext cx="3505200" cy="2867891"/>
          </a:xfrm>
          <a:prstGeom prst="rect">
            <a:avLst/>
          </a:prstGeom>
        </p:spPr>
      </p:pic>
      <p:pic>
        <p:nvPicPr>
          <p:cNvPr id="5" name="Picture 4"/>
          <p:cNvPicPr>
            <a:picLocks noChangeAspect="1"/>
          </p:cNvPicPr>
          <p:nvPr/>
        </p:nvPicPr>
        <p:blipFill>
          <a:blip r:embed="rId3"/>
          <a:stretch>
            <a:fillRect/>
          </a:stretch>
        </p:blipFill>
        <p:spPr>
          <a:xfrm>
            <a:off x="2200274" y="4193900"/>
            <a:ext cx="3209925" cy="2627479"/>
          </a:xfrm>
          <a:prstGeom prst="rect">
            <a:avLst/>
          </a:prstGeom>
        </p:spPr>
      </p:pic>
      <p:pic>
        <p:nvPicPr>
          <p:cNvPr id="6" name="Picture 5"/>
          <p:cNvPicPr>
            <a:picLocks noChangeAspect="1"/>
          </p:cNvPicPr>
          <p:nvPr/>
        </p:nvPicPr>
        <p:blipFill>
          <a:blip r:embed="rId4"/>
          <a:stretch>
            <a:fillRect/>
          </a:stretch>
        </p:blipFill>
        <p:spPr>
          <a:xfrm>
            <a:off x="-1" y="4238625"/>
            <a:ext cx="1743075" cy="2619375"/>
          </a:xfrm>
          <a:prstGeom prst="rect">
            <a:avLst/>
          </a:prstGeom>
        </p:spPr>
      </p:pic>
    </p:spTree>
    <p:extLst>
      <p:ext uri="{BB962C8B-B14F-4D97-AF65-F5344CB8AC3E}">
        <p14:creationId xmlns:p14="http://schemas.microsoft.com/office/powerpoint/2010/main" val="305666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other hand </a:t>
            </a:r>
          </a:p>
        </p:txBody>
      </p:sp>
      <p:sp>
        <p:nvSpPr>
          <p:cNvPr id="3" name="Content Placeholder 2"/>
          <p:cNvSpPr>
            <a:spLocks noGrp="1"/>
          </p:cNvSpPr>
          <p:nvPr>
            <p:ph idx="1"/>
          </p:nvPr>
        </p:nvSpPr>
        <p:spPr>
          <a:xfrm>
            <a:off x="457200" y="1775191"/>
            <a:ext cx="8229600" cy="2796809"/>
          </a:xfrm>
        </p:spPr>
        <p:txBody>
          <a:bodyPr/>
          <a:lstStyle/>
          <a:p>
            <a:r>
              <a:rPr lang="en-US" dirty="0" smtClean="0"/>
              <a:t>If </a:t>
            </a:r>
            <a:r>
              <a:rPr lang="en-US" dirty="0"/>
              <a:t>a machine doesn’t look like a classic robot, even though it has a sophisticated control architecture and can meet most if not all of the usual definitions  it may still not be referred to as a Robot.</a:t>
            </a:r>
          </a:p>
          <a:p>
            <a:endParaRPr lang="en-US" dirty="0"/>
          </a:p>
        </p:txBody>
      </p:sp>
      <p:pic>
        <p:nvPicPr>
          <p:cNvPr id="4" name="Picture 3"/>
          <p:cNvPicPr>
            <a:picLocks noChangeAspect="1"/>
          </p:cNvPicPr>
          <p:nvPr/>
        </p:nvPicPr>
        <p:blipFill>
          <a:blip r:embed="rId2"/>
          <a:stretch>
            <a:fillRect/>
          </a:stretch>
        </p:blipFill>
        <p:spPr>
          <a:xfrm>
            <a:off x="152400" y="4382439"/>
            <a:ext cx="1847850" cy="2466975"/>
          </a:xfrm>
          <a:prstGeom prst="rect">
            <a:avLst/>
          </a:prstGeom>
        </p:spPr>
      </p:pic>
      <p:pic>
        <p:nvPicPr>
          <p:cNvPr id="5" name="Picture 4"/>
          <p:cNvPicPr>
            <a:picLocks noChangeAspect="1"/>
          </p:cNvPicPr>
          <p:nvPr/>
        </p:nvPicPr>
        <p:blipFill>
          <a:blip r:embed="rId3"/>
          <a:stretch>
            <a:fillRect/>
          </a:stretch>
        </p:blipFill>
        <p:spPr>
          <a:xfrm>
            <a:off x="4419600" y="4340206"/>
            <a:ext cx="4552950" cy="2393970"/>
          </a:xfrm>
          <a:prstGeom prst="rect">
            <a:avLst/>
          </a:prstGeom>
        </p:spPr>
      </p:pic>
    </p:spTree>
    <p:extLst>
      <p:ext uri="{BB962C8B-B14F-4D97-AF65-F5344CB8AC3E}">
        <p14:creationId xmlns:p14="http://schemas.microsoft.com/office/powerpoint/2010/main" val="166136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if the following examples used the same control architecture:</a:t>
            </a:r>
          </a:p>
        </p:txBody>
      </p:sp>
      <p:sp>
        <p:nvSpPr>
          <p:cNvPr id="3" name="Content Placeholder 2"/>
          <p:cNvSpPr>
            <a:spLocks noGrp="1"/>
          </p:cNvSpPr>
          <p:nvPr>
            <p:ph idx="1"/>
          </p:nvPr>
        </p:nvSpPr>
        <p:spPr/>
        <p:txBody>
          <a:bodyPr>
            <a:normAutofit fontScale="77500" lnSpcReduction="20000"/>
          </a:bodyPr>
          <a:lstStyle/>
          <a:p>
            <a:r>
              <a:rPr lang="en-US" dirty="0" smtClean="0"/>
              <a:t>A player piano is rarely characterized as a robot.</a:t>
            </a:r>
          </a:p>
          <a:p>
            <a:endParaRPr lang="en-US" dirty="0" smtClean="0"/>
          </a:p>
          <a:p>
            <a:r>
              <a:rPr lang="en-US" dirty="0" smtClean="0"/>
              <a:t>A factory automation arm is almost always characterized as a robot or an industrial robot.</a:t>
            </a:r>
          </a:p>
          <a:p>
            <a:endParaRPr lang="en-US" dirty="0" smtClean="0"/>
          </a:p>
          <a:p>
            <a:r>
              <a:rPr lang="en-US" dirty="0" smtClean="0"/>
              <a:t>An autonomous or self guided wheeled or tracked device or vehicle, is almost always characterized as a robot.</a:t>
            </a:r>
          </a:p>
          <a:p>
            <a:endParaRPr lang="en-US" dirty="0" smtClean="0"/>
          </a:p>
          <a:p>
            <a:r>
              <a:rPr lang="en-US" dirty="0" smtClean="0"/>
              <a:t>A zoomorphic mechanical toy, like “Roboraptor”, is usually characterized as a robot.</a:t>
            </a:r>
          </a:p>
          <a:p>
            <a:endParaRPr lang="en-US" dirty="0" smtClean="0"/>
          </a:p>
          <a:p>
            <a:r>
              <a:rPr lang="en-US" dirty="0" smtClean="0"/>
              <a:t>A humanoid, like “ASIMO”, is almost always characterized as a robot or a service robot.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otalTime>2017</TotalTime>
  <Words>2267</Words>
  <Application>Microsoft Office PowerPoint</Application>
  <PresentationFormat>On-screen Show (4:3)</PresentationFormat>
  <Paragraphs>215</Paragraphs>
  <Slides>45</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45</vt:i4>
      </vt:variant>
    </vt:vector>
  </HeadingPairs>
  <TitlesOfParts>
    <vt:vector size="59" baseType="lpstr">
      <vt:lpstr>Arial</vt:lpstr>
      <vt:lpstr>Calibri</vt:lpstr>
      <vt:lpstr>Corbel</vt:lpstr>
      <vt:lpstr>Georgia</vt:lpstr>
      <vt:lpstr>Lucida Sans Unicode</vt:lpstr>
      <vt:lpstr>Verdana</vt:lpstr>
      <vt:lpstr>Wingdings</vt:lpstr>
      <vt:lpstr>Wingdings 2</vt:lpstr>
      <vt:lpstr>Wingdings 3</vt:lpstr>
      <vt:lpstr>Office Theme</vt:lpstr>
      <vt:lpstr>Module</vt:lpstr>
      <vt:lpstr>Civic</vt:lpstr>
      <vt:lpstr>Concourse</vt:lpstr>
      <vt:lpstr>1_Office Theme</vt:lpstr>
      <vt:lpstr>Robotics</vt:lpstr>
      <vt:lpstr>The undefined definition</vt:lpstr>
      <vt:lpstr>PowerPoint Presentation</vt:lpstr>
      <vt:lpstr>Official definitions and classifications of robots</vt:lpstr>
      <vt:lpstr> </vt:lpstr>
      <vt:lpstr>Physical Agency</vt:lpstr>
      <vt:lpstr>* A Brief definition</vt:lpstr>
      <vt:lpstr>On the other hand </vt:lpstr>
      <vt:lpstr>Even if the following examples used the same control architecture:</vt:lpstr>
      <vt:lpstr>PowerPoint Presentation</vt:lpstr>
      <vt:lpstr>There is a limit</vt:lpstr>
      <vt:lpstr>PowerPoint Presentation</vt:lpstr>
      <vt:lpstr>So where did this all start?</vt:lpstr>
      <vt:lpstr>Rossum's Universal Robots</vt:lpstr>
      <vt:lpstr>PowerPoint Presentation</vt:lpstr>
      <vt:lpstr>The Three Laws of Robotics</vt:lpstr>
      <vt:lpstr>PowerPoint Presentation</vt:lpstr>
      <vt:lpstr>Of what importance?</vt:lpstr>
      <vt:lpstr>Teleoperators, Androids, Artificial Intelligence, Automatons, Clones and Cyborgs  </vt:lpstr>
      <vt:lpstr>Teleoperators</vt:lpstr>
      <vt:lpstr>A Battle Bot is an example of a Teleoperator.</vt:lpstr>
      <vt:lpstr>Automatons “A-tom-a-tons” (animatronics)</vt:lpstr>
      <vt:lpstr>PowerPoint Presentation</vt:lpstr>
      <vt:lpstr>PowerPoint Presentation</vt:lpstr>
      <vt:lpstr>PowerPoint Presentation</vt:lpstr>
      <vt:lpstr>PowerPoint Presentation</vt:lpstr>
      <vt:lpstr>Androids</vt:lpstr>
      <vt:lpstr>Gynoid</vt:lpstr>
      <vt:lpstr>PowerPoint Presentation</vt:lpstr>
      <vt:lpstr>Gray Area, in the Fog, At night (While Dizzy)</vt:lpstr>
      <vt:lpstr>One without the other</vt:lpstr>
      <vt:lpstr>PowerPoint Presentation</vt:lpstr>
      <vt:lpstr>PowerPoint Presentation</vt:lpstr>
      <vt:lpstr>Artificial Intelligence</vt:lpstr>
      <vt:lpstr>A Robot with built in AI</vt:lpstr>
      <vt:lpstr>Optimus</vt:lpstr>
      <vt:lpstr>"Rosie the Robot" XB-500.</vt:lpstr>
      <vt:lpstr>Clone</vt:lpstr>
      <vt:lpstr>Make Believe</vt:lpstr>
      <vt:lpstr>Harsh Reality</vt:lpstr>
      <vt:lpstr>Dolly the sheep the 1st living clone</vt:lpstr>
      <vt:lpstr>Cyborg</vt:lpstr>
      <vt:lpstr>In Real life</vt:lpstr>
      <vt:lpstr>PowerPoint Presentation</vt:lpstr>
      <vt:lpstr>PowerPoint Presentation</vt:lpstr>
    </vt:vector>
  </TitlesOfParts>
  <Company>South Plains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dc:title>
  <dc:creator>Billy</dc:creator>
  <cp:lastModifiedBy>Bill</cp:lastModifiedBy>
  <cp:revision>105</cp:revision>
  <dcterms:created xsi:type="dcterms:W3CDTF">2008-08-21T15:17:55Z</dcterms:created>
  <dcterms:modified xsi:type="dcterms:W3CDTF">2025-05-18T02:13:02Z</dcterms:modified>
</cp:coreProperties>
</file>