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66" r:id="rId6"/>
    <p:sldId id="267" r:id="rId7"/>
    <p:sldId id="268" r:id="rId8"/>
    <p:sldId id="269" r:id="rId9"/>
    <p:sldId id="270" r:id="rId10"/>
    <p:sldId id="271" r:id="rId11"/>
    <p:sldId id="272" r:id="rId12"/>
    <p:sldId id="273" r:id="rId13"/>
    <p:sldId id="264" r:id="rId14"/>
    <p:sldId id="274" r:id="rId15"/>
    <p:sldId id="276" r:id="rId16"/>
    <p:sldId id="277" r:id="rId17"/>
    <p:sldId id="288" r:id="rId18"/>
    <p:sldId id="289" r:id="rId19"/>
    <p:sldId id="290" r:id="rId20"/>
    <p:sldId id="291" r:id="rId21"/>
    <p:sldId id="292" r:id="rId22"/>
    <p:sldId id="293" r:id="rId23"/>
    <p:sldId id="275" r:id="rId24"/>
    <p:sldId id="278" r:id="rId25"/>
    <p:sldId id="286" r:id="rId26"/>
    <p:sldId id="287" r:id="rId27"/>
    <p:sldId id="279" r:id="rId28"/>
    <p:sldId id="280" r:id="rId29"/>
    <p:sldId id="283" r:id="rId30"/>
    <p:sldId id="282" r:id="rId31"/>
    <p:sldId id="284" r:id="rId32"/>
    <p:sldId id="281" r:id="rId33"/>
    <p:sldId id="285" r:id="rId34"/>
    <p:sldId id="259" r:id="rId35"/>
    <p:sldId id="26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97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9E1BE7-01F9-44A9-BE63-3A9170549D7D}"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E1BE7-01F9-44A9-BE63-3A9170549D7D}"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E1BE7-01F9-44A9-BE63-3A9170549D7D}"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E1BE7-01F9-44A9-BE63-3A9170549D7D}"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E1BE7-01F9-44A9-BE63-3A9170549D7D}"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E1BE7-01F9-44A9-BE63-3A9170549D7D}"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9E1BE7-01F9-44A9-BE63-3A9170549D7D}" type="datetimeFigureOut">
              <a:rPr lang="en-US" smtClean="0"/>
              <a:pPr/>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E1BE7-01F9-44A9-BE63-3A9170549D7D}" type="datetimeFigureOut">
              <a:rPr lang="en-US" smtClean="0"/>
              <a:pPr/>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E1BE7-01F9-44A9-BE63-3A9170549D7D}" type="datetimeFigureOut">
              <a:rPr lang="en-US" smtClean="0"/>
              <a:pPr/>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E1BE7-01F9-44A9-BE63-3A9170549D7D}"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E1BE7-01F9-44A9-BE63-3A9170549D7D}"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194D1-9CC2-4C35-86E6-37F8BEE52B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E1BE7-01F9-44A9-BE63-3A9170549D7D}" type="datetimeFigureOut">
              <a:rPr lang="en-US" smtClean="0"/>
              <a:pPr/>
              <a:t>8/4/2017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194D1-9CC2-4C35-86E6-37F8BEE52B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cylon\Desktop\Robot%20Workshop\SPC%20Robotics%20Workshop%20Summer%202017\SPC%20Robotics%20Workshop\Robotics%20Presentations\Artificial%20Intelligence\Robot%20with%20a%20rat%20brain.avi" TargetMode="External"/><Relationship Id="rId1" Type="http://schemas.microsoft.com/office/2007/relationships/media" Target="file:///C:\Users\cylon\Desktop\Robot%20Workshop\SPC%20Robotics%20Workshop%20Summer%202017\SPC%20Robotics%20Workshop\Robotics%20Presentations\Artificial%20Intelligence\Robot%20with%20a%20rat%20brain.avi" TargetMode="Externa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cylon\Desktop\Robot%20Workshop\SPC%20Robotics%20Workshop%20Summer%202017\SPC%20Robotics%20Workshop\Robotics%20Presentations\Artificial%20Intelligence\Rat%20Brain%20fly%20%20jet.avi" TargetMode="External"/><Relationship Id="rId1" Type="http://schemas.microsoft.com/office/2007/relationships/media" Target="file:///C:\Users\cylon\Desktop\Robot%20Workshop\SPC%20Robotics%20Workshop%20Summer%202017\SPC%20Robotics%20Workshop\Robotics%20Presentations\Artificial%20Intelligence\Rat%20Brain%20fly%20%20jet.avi" TargetMode="Externa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solidFill>
                  <a:schemeClr val="bg1">
                    <a:lumMod val="95000"/>
                  </a:schemeClr>
                </a:solidFill>
              </a:rPr>
              <a:t>Artificial Intelligence </a:t>
            </a:r>
            <a:endParaRPr lang="en-US" dirty="0">
              <a:solidFill>
                <a:schemeClr val="bg1">
                  <a:lumMod val="95000"/>
                </a:schemeClr>
              </a:solidFill>
            </a:endParaRPr>
          </a:p>
        </p:txBody>
      </p:sp>
      <p:sp>
        <p:nvSpPr>
          <p:cNvPr id="3" name="Subtitle 2"/>
          <p:cNvSpPr>
            <a:spLocks noGrp="1"/>
          </p:cNvSpPr>
          <p:nvPr>
            <p:ph type="subTitle" idx="1"/>
          </p:nvPr>
        </p:nvSpPr>
        <p:spPr>
          <a:xfrm>
            <a:off x="1371600" y="5105400"/>
            <a:ext cx="6400800" cy="1752600"/>
          </a:xfrm>
        </p:spPr>
        <p:txBody>
          <a:bodyPr/>
          <a:lstStyle/>
          <a:p>
            <a:r>
              <a:rPr lang="en-US" dirty="0" smtClean="0">
                <a:solidFill>
                  <a:srgbClr val="FFFF00"/>
                </a:solidFill>
              </a:rPr>
              <a:t>What is AI?</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Fuzzy sets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Membership in a fuzzy set may be indicated by any number from 0 to 1, representing a range from “definitely not in the set” through “partially in the set” to “completely in the set.” </a:t>
            </a:r>
          </a:p>
          <a:p>
            <a:r>
              <a:rPr lang="en-US" dirty="0" smtClean="0"/>
              <a:t>For example, at age 45 a man is neither very young nor very old Depending on your perspective.</a:t>
            </a:r>
          </a:p>
          <a:p>
            <a:r>
              <a:rPr lang="en-US" dirty="0" smtClean="0"/>
              <a:t>This makes it difficult in traditional logic to say whether or not he belongs to the set of “old persons.” </a:t>
            </a:r>
          </a:p>
          <a:p>
            <a:r>
              <a:rPr lang="en-US" dirty="0" smtClean="0"/>
              <a:t>Clearly he is “sort of” old, but can probably still hit hard enough to not be called it to his face.</a:t>
            </a:r>
          </a:p>
          <a:p>
            <a:r>
              <a:rPr lang="en-US" dirty="0" smtClean="0"/>
              <a:t>This is basically a qualitative assessment that can be quantified by assigning a value, or degree of membership.</a:t>
            </a:r>
          </a:p>
          <a:p>
            <a:r>
              <a:rPr lang="en-US" dirty="0" smtClean="0"/>
              <a:t>Say 0.54—for his inclusion in a fuzzy set of old persons where 0 is young, and 1 is Old.</a:t>
            </a:r>
          </a:p>
        </p:txBody>
      </p:sp>
      <p:pic>
        <p:nvPicPr>
          <p:cNvPr id="3074" name="Picture 2"/>
          <p:cNvPicPr>
            <a:picLocks noChangeAspect="1" noChangeArrowheads="1"/>
          </p:cNvPicPr>
          <p:nvPr/>
        </p:nvPicPr>
        <p:blipFill>
          <a:blip r:embed="rId2" cstate="print"/>
          <a:srcRect/>
          <a:stretch>
            <a:fillRect/>
          </a:stretch>
        </p:blipFill>
        <p:spPr bwMode="auto">
          <a:xfrm>
            <a:off x="7559643" y="0"/>
            <a:ext cx="1584357" cy="1600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0" y="0"/>
            <a:ext cx="1447800" cy="14713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Outside variables can influence this.</a:t>
            </a:r>
          </a:p>
          <a:p>
            <a:endParaRPr lang="en-US" dirty="0" smtClean="0"/>
          </a:p>
          <a:p>
            <a:r>
              <a:rPr lang="en-US" dirty="0" smtClean="0"/>
              <a:t>For example if you are talking about Football players 45 might be considered way old.</a:t>
            </a:r>
          </a:p>
          <a:p>
            <a:endParaRPr lang="en-US" dirty="0" smtClean="0"/>
          </a:p>
          <a:p>
            <a:r>
              <a:rPr lang="en-US" dirty="0" smtClean="0"/>
              <a:t>But if you are talking about Congressmen… Then 45 would be considered quite young.</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81275" y="385763"/>
            <a:ext cx="3981450" cy="608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Artificial neural Networks</a:t>
            </a:r>
            <a:endParaRPr lang="en-US" dirty="0"/>
          </a:p>
        </p:txBody>
      </p:sp>
      <p:sp>
        <p:nvSpPr>
          <p:cNvPr id="3" name="Content Placeholder 2"/>
          <p:cNvSpPr>
            <a:spLocks noGrp="1"/>
          </p:cNvSpPr>
          <p:nvPr>
            <p:ph idx="1"/>
          </p:nvPr>
        </p:nvSpPr>
        <p:spPr/>
        <p:txBody>
          <a:bodyPr>
            <a:normAutofit/>
          </a:bodyPr>
          <a:lstStyle/>
          <a:p>
            <a:r>
              <a:rPr lang="en-US" dirty="0" smtClean="0"/>
              <a:t>An artificial neural network is a system based on the operation of biological neural networks.</a:t>
            </a:r>
          </a:p>
          <a:p>
            <a:endParaRPr lang="en-US" dirty="0" smtClean="0"/>
          </a:p>
          <a:p>
            <a:r>
              <a:rPr lang="en-US" dirty="0" smtClean="0"/>
              <a:t>Artificial neural networks emerged after the introduction of simplified neurons by McCulloch and Pitts in 1943.</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The Neuron</a:t>
            </a:r>
            <a:endParaRPr lang="en-US" dirty="0"/>
          </a:p>
        </p:txBody>
      </p:sp>
      <p:sp>
        <p:nvSpPr>
          <p:cNvPr id="3" name="Content Placeholder 2"/>
          <p:cNvSpPr>
            <a:spLocks noGrp="1"/>
          </p:cNvSpPr>
          <p:nvPr>
            <p:ph idx="1"/>
          </p:nvPr>
        </p:nvSpPr>
        <p:spPr>
          <a:xfrm>
            <a:off x="0" y="685801"/>
            <a:ext cx="9144000" cy="2971800"/>
          </a:xfrm>
        </p:spPr>
        <p:txBody>
          <a:bodyPr>
            <a:normAutofit lnSpcReduction="10000"/>
          </a:bodyPr>
          <a:lstStyle/>
          <a:p>
            <a:r>
              <a:rPr lang="en-US" b="1" dirty="0" smtClean="0"/>
              <a:t>Cell Body</a:t>
            </a:r>
            <a:r>
              <a:rPr lang="en-US" dirty="0" smtClean="0"/>
              <a:t> – Called the Soma (Contains the Nucleus.)</a:t>
            </a:r>
          </a:p>
          <a:p>
            <a:r>
              <a:rPr lang="en-US" b="1" dirty="0" smtClean="0"/>
              <a:t>Dendrites</a:t>
            </a:r>
            <a:r>
              <a:rPr lang="en-US" dirty="0" smtClean="0"/>
              <a:t> - Radiate out from the Cell body and receive signals from other neurons.</a:t>
            </a:r>
          </a:p>
          <a:p>
            <a:r>
              <a:rPr lang="en-US" b="1" dirty="0" smtClean="0"/>
              <a:t>Axon</a:t>
            </a:r>
            <a:r>
              <a:rPr lang="en-US" dirty="0" smtClean="0"/>
              <a:t> – Basically the transmitter line that sends signals out of the cell (Insulated with the myelin sheath).</a:t>
            </a:r>
          </a:p>
          <a:p>
            <a:endParaRPr lang="en-US" dirty="0" smtClean="0"/>
          </a:p>
        </p:txBody>
      </p:sp>
      <p:pic>
        <p:nvPicPr>
          <p:cNvPr id="6148" name="Picture 4"/>
          <p:cNvPicPr>
            <a:picLocks noChangeAspect="1" noChangeArrowheads="1"/>
          </p:cNvPicPr>
          <p:nvPr/>
        </p:nvPicPr>
        <p:blipFill>
          <a:blip r:embed="rId2" cstate="print"/>
          <a:srcRect/>
          <a:stretch>
            <a:fillRect/>
          </a:stretch>
        </p:blipFill>
        <p:spPr bwMode="auto">
          <a:xfrm>
            <a:off x="3429000" y="3676650"/>
            <a:ext cx="5715000" cy="3181350"/>
          </a:xfrm>
          <a:prstGeom prst="rect">
            <a:avLst/>
          </a:prstGeom>
          <a:noFill/>
          <a:ln w="9525">
            <a:noFill/>
            <a:miter lim="800000"/>
            <a:headEnd/>
            <a:tailEnd/>
          </a:ln>
          <a:effectLst/>
        </p:spPr>
      </p:pic>
      <p:sp>
        <p:nvSpPr>
          <p:cNvPr id="7" name="TextBox 6"/>
          <p:cNvSpPr txBox="1"/>
          <p:nvPr/>
        </p:nvSpPr>
        <p:spPr>
          <a:xfrm>
            <a:off x="228600" y="3886200"/>
            <a:ext cx="2667000" cy="2585323"/>
          </a:xfrm>
          <a:prstGeom prst="rect">
            <a:avLst/>
          </a:prstGeom>
          <a:noFill/>
        </p:spPr>
        <p:txBody>
          <a:bodyPr wrap="square" rtlCol="0">
            <a:spAutoFit/>
          </a:bodyPr>
          <a:lstStyle/>
          <a:p>
            <a:r>
              <a:rPr lang="en-US" dirty="0" smtClean="0"/>
              <a:t>The Axon ends in branches that terminate in </a:t>
            </a:r>
            <a:r>
              <a:rPr lang="en-US" b="1" dirty="0" smtClean="0"/>
              <a:t>Terminal Buttons</a:t>
            </a:r>
            <a:r>
              <a:rPr lang="en-US" dirty="0" smtClean="0"/>
              <a:t>.</a:t>
            </a:r>
          </a:p>
          <a:p>
            <a:endParaRPr lang="en-US" dirty="0"/>
          </a:p>
          <a:p>
            <a:r>
              <a:rPr lang="en-US" dirty="0" smtClean="0"/>
              <a:t>The terminal button of one neuron separated by a small cleft or gap from the Dendrite of another cell makes a synapse.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a:ln w="9525">
            <a:noFill/>
            <a:miter lim="800000"/>
            <a:headEnd/>
            <a:tailEnd/>
          </a:ln>
          <a:effectLst/>
        </p:spPr>
      </p:pic>
      <p:sp>
        <p:nvSpPr>
          <p:cNvPr id="3" name="TextBox 2"/>
          <p:cNvSpPr txBox="1"/>
          <p:nvPr/>
        </p:nvSpPr>
        <p:spPr>
          <a:xfrm>
            <a:off x="6172200" y="1828800"/>
            <a:ext cx="2362200" cy="3139321"/>
          </a:xfrm>
          <a:prstGeom prst="rect">
            <a:avLst/>
          </a:prstGeom>
          <a:noFill/>
        </p:spPr>
        <p:txBody>
          <a:bodyPr wrap="square" rtlCol="0">
            <a:spAutoFit/>
          </a:bodyPr>
          <a:lstStyle/>
          <a:p>
            <a:r>
              <a:rPr lang="en-US" dirty="0" smtClean="0">
                <a:solidFill>
                  <a:schemeClr val="bg1"/>
                </a:solidFill>
              </a:rPr>
              <a:t>Dopamine is one of the chemical messengers that are used to transmit signals across the synapse.</a:t>
            </a:r>
          </a:p>
          <a:p>
            <a:endParaRPr lang="en-US" dirty="0" smtClean="0">
              <a:solidFill>
                <a:schemeClr val="bg1"/>
              </a:solidFill>
            </a:endParaRPr>
          </a:p>
          <a:p>
            <a:r>
              <a:rPr lang="en-US" dirty="0" smtClean="0">
                <a:solidFill>
                  <a:schemeClr val="bg1"/>
                </a:solidFill>
              </a:rPr>
              <a:t>Dopamine is </a:t>
            </a:r>
            <a:r>
              <a:rPr lang="en-US" dirty="0">
                <a:solidFill>
                  <a:schemeClr val="bg1"/>
                </a:solidFill>
              </a:rPr>
              <a:t>associated with pleasure and </a:t>
            </a:r>
            <a:r>
              <a:rPr lang="en-US" dirty="0" smtClean="0">
                <a:solidFill>
                  <a:schemeClr val="bg1"/>
                </a:solidFill>
              </a:rPr>
              <a:t>movement.</a:t>
            </a:r>
          </a:p>
          <a:p>
            <a:endParaRPr lang="en-US" dirty="0">
              <a:solidFill>
                <a:schemeClr val="bg1"/>
              </a:solidFill>
            </a:endParaRPr>
          </a:p>
        </p:txBody>
      </p:sp>
      <p:sp>
        <p:nvSpPr>
          <p:cNvPr id="4" name="TextBox 3"/>
          <p:cNvSpPr txBox="1"/>
          <p:nvPr/>
        </p:nvSpPr>
        <p:spPr>
          <a:xfrm>
            <a:off x="76200" y="1600200"/>
            <a:ext cx="3124200" cy="4524315"/>
          </a:xfrm>
          <a:prstGeom prst="rect">
            <a:avLst/>
          </a:prstGeom>
          <a:noFill/>
        </p:spPr>
        <p:txBody>
          <a:bodyPr wrap="square" rtlCol="0">
            <a:spAutoFit/>
          </a:bodyPr>
          <a:lstStyle/>
          <a:p>
            <a:r>
              <a:rPr lang="en-US" dirty="0" smtClean="0">
                <a:solidFill>
                  <a:schemeClr val="bg1"/>
                </a:solidFill>
              </a:rPr>
              <a:t>Classically a firing synapse is represented with a spark of electricity arcing across it, but in reality it is  a complex process of chemical movements.</a:t>
            </a:r>
          </a:p>
          <a:p>
            <a:endParaRPr lang="en-US" dirty="0">
              <a:solidFill>
                <a:schemeClr val="bg1"/>
              </a:solidFill>
            </a:endParaRPr>
          </a:p>
          <a:p>
            <a:r>
              <a:rPr lang="en-US" dirty="0" smtClean="0">
                <a:solidFill>
                  <a:schemeClr val="bg1"/>
                </a:solidFill>
              </a:rPr>
              <a:t>The terminal buttons send out chemicals as signals that are received on the surface of the dendrites. Once the signal has been received, the chemicals are reabsorbed by the Terminal buttons, essentially unplugging them from the dendrites and ending the signal transmission.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Cocaine and the Synapse</a:t>
            </a:r>
            <a:endParaRPr lang="en-US" dirty="0"/>
          </a:p>
        </p:txBody>
      </p:sp>
      <p:sp>
        <p:nvSpPr>
          <p:cNvPr id="3" name="Content Placeholder 2"/>
          <p:cNvSpPr>
            <a:spLocks noGrp="1"/>
          </p:cNvSpPr>
          <p:nvPr>
            <p:ph idx="1"/>
          </p:nvPr>
        </p:nvSpPr>
        <p:spPr/>
        <p:txBody>
          <a:bodyPr>
            <a:normAutofit lnSpcReduction="10000"/>
          </a:bodyPr>
          <a:lstStyle/>
          <a:p>
            <a:r>
              <a:rPr lang="en-US" dirty="0"/>
              <a:t>Cocaine is a strong </a:t>
            </a:r>
            <a:r>
              <a:rPr lang="en-US" dirty="0" smtClean="0"/>
              <a:t>stimulant </a:t>
            </a:r>
            <a:r>
              <a:rPr lang="en-US" dirty="0"/>
              <a:t>that interferes with the reabsorption process of </a:t>
            </a:r>
            <a:r>
              <a:rPr lang="en-US" dirty="0" smtClean="0"/>
              <a:t>dopamine. </a:t>
            </a:r>
          </a:p>
          <a:p>
            <a:endParaRPr lang="en-US" dirty="0" smtClean="0"/>
          </a:p>
          <a:p>
            <a:r>
              <a:rPr lang="en-US" dirty="0" smtClean="0"/>
              <a:t>This interference leads </a:t>
            </a:r>
            <a:r>
              <a:rPr lang="en-US" dirty="0"/>
              <a:t>to </a:t>
            </a:r>
            <a:r>
              <a:rPr lang="en-US" dirty="0" smtClean="0"/>
              <a:t>increased dopamine presence on the dendrites and chronic </a:t>
            </a:r>
            <a:r>
              <a:rPr lang="en-US" dirty="0"/>
              <a:t>stimulation of </a:t>
            </a:r>
            <a:r>
              <a:rPr lang="en-US" dirty="0" smtClean="0"/>
              <a:t>dopamine </a:t>
            </a:r>
            <a:r>
              <a:rPr lang="en-US" dirty="0"/>
              <a:t>receptors. </a:t>
            </a:r>
            <a:endParaRPr lang="en-US" dirty="0" smtClean="0"/>
          </a:p>
          <a:p>
            <a:endParaRPr lang="en-US" dirty="0"/>
          </a:p>
          <a:p>
            <a:r>
              <a:rPr lang="en-US" dirty="0"/>
              <a:t>This results in </a:t>
            </a:r>
            <a:r>
              <a:rPr lang="en-US" dirty="0" smtClean="0"/>
              <a:t>an intense euphoric </a:t>
            </a:r>
            <a:r>
              <a:rPr lang="en-US" dirty="0"/>
              <a:t>‘rush</a:t>
            </a:r>
            <a:r>
              <a:rPr lang="en-US" dirty="0" smtClean="0"/>
              <a:t>’ and heightened feelings of pleasure.</a:t>
            </a:r>
            <a:endParaRPr lang="en-US" dirty="0"/>
          </a:p>
        </p:txBody>
      </p:sp>
    </p:spTree>
    <p:extLst>
      <p:ext uri="{BB962C8B-B14F-4D97-AF65-F5344CB8AC3E}">
        <p14:creationId xmlns:p14="http://schemas.microsoft.com/office/powerpoint/2010/main" val="181694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Heroin </a:t>
            </a:r>
            <a:r>
              <a:rPr lang="en-US" dirty="0"/>
              <a:t>and the Synapse</a:t>
            </a: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Heroin causes the brain </a:t>
            </a:r>
            <a:r>
              <a:rPr lang="en-US" dirty="0"/>
              <a:t>to produce dopamine. </a:t>
            </a:r>
            <a:endParaRPr lang="en-US" dirty="0" smtClean="0"/>
          </a:p>
          <a:p>
            <a:endParaRPr lang="en-US" dirty="0" smtClean="0"/>
          </a:p>
          <a:p>
            <a:r>
              <a:rPr lang="en-US" dirty="0" smtClean="0"/>
              <a:t>Heroin </a:t>
            </a:r>
            <a:r>
              <a:rPr lang="en-US" dirty="0"/>
              <a:t>is a </a:t>
            </a:r>
            <a:r>
              <a:rPr lang="en-US" dirty="0" smtClean="0"/>
              <a:t>trigger that causes the overproduction of dopamine. </a:t>
            </a:r>
          </a:p>
          <a:p>
            <a:endParaRPr lang="en-US" dirty="0" smtClean="0"/>
          </a:p>
          <a:p>
            <a:r>
              <a:rPr lang="en-US" dirty="0" smtClean="0"/>
              <a:t>When the reabsorption process removes the dopamine from the dendrites it is instantly replaced with another dopamine molecule causing chronic </a:t>
            </a:r>
            <a:r>
              <a:rPr lang="en-US" dirty="0"/>
              <a:t>stimulation of </a:t>
            </a:r>
            <a:r>
              <a:rPr lang="en-US" dirty="0" smtClean="0"/>
              <a:t>the receptors</a:t>
            </a:r>
            <a:r>
              <a:rPr lang="en-US" dirty="0"/>
              <a:t>. </a:t>
            </a:r>
          </a:p>
        </p:txBody>
      </p:sp>
    </p:spTree>
    <p:extLst>
      <p:ext uri="{BB962C8B-B14F-4D97-AF65-F5344CB8AC3E}">
        <p14:creationId xmlns:p14="http://schemas.microsoft.com/office/powerpoint/2010/main" val="1389021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Methamphetamine and the Synapse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Meth uses both mechanisms to create a </a:t>
            </a:r>
            <a:r>
              <a:rPr lang="en-US" dirty="0"/>
              <a:t>chronic stimulation of the </a:t>
            </a:r>
            <a:r>
              <a:rPr lang="en-US" dirty="0" smtClean="0"/>
              <a:t>dopamine receptors. </a:t>
            </a:r>
          </a:p>
          <a:p>
            <a:endParaRPr lang="en-US" dirty="0" smtClean="0"/>
          </a:p>
          <a:p>
            <a:r>
              <a:rPr lang="en-US" dirty="0" smtClean="0"/>
              <a:t>It stimulates overproduction of dopamine while at the same time inhibits reabsorption.</a:t>
            </a:r>
          </a:p>
          <a:p>
            <a:endParaRPr lang="en-US" dirty="0" smtClean="0"/>
          </a:p>
          <a:p>
            <a:r>
              <a:rPr lang="en-US" dirty="0" smtClean="0"/>
              <a:t>The dopamine receptors are literally flooded with dopamine.</a:t>
            </a:r>
          </a:p>
          <a:p>
            <a:endParaRPr lang="en-US" dirty="0"/>
          </a:p>
          <a:p>
            <a:r>
              <a:rPr lang="en-US" dirty="0" smtClean="0"/>
              <a:t>This results in an even more intense and longer lasting feelings of pleasure.</a:t>
            </a:r>
            <a:endParaRPr lang="en-US" dirty="0"/>
          </a:p>
        </p:txBody>
      </p:sp>
    </p:spTree>
    <p:extLst>
      <p:ext uri="{BB962C8B-B14F-4D97-AF65-F5344CB8AC3E}">
        <p14:creationId xmlns:p14="http://schemas.microsoft.com/office/powerpoint/2010/main" val="91589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endParaRPr lang="en-US" b="1" dirty="0" smtClean="0"/>
          </a:p>
          <a:p>
            <a:r>
              <a:rPr lang="en-US" b="1" dirty="0" smtClean="0"/>
              <a:t>Artificial intelligence</a:t>
            </a:r>
            <a:r>
              <a:rPr lang="en-US" dirty="0" smtClean="0"/>
              <a:t> (</a:t>
            </a:r>
            <a:r>
              <a:rPr lang="en-US" b="1" dirty="0" smtClean="0"/>
              <a:t>AI</a:t>
            </a:r>
            <a:r>
              <a:rPr lang="en-US" dirty="0" smtClean="0"/>
              <a:t>) is the intelligence of machines and the branch of computer science which aims to create it. </a:t>
            </a:r>
          </a:p>
          <a:p>
            <a:endParaRPr lang="en-US" dirty="0" smtClean="0"/>
          </a:p>
          <a:p>
            <a:endParaRPr lang="en-US" dirty="0" smtClean="0"/>
          </a:p>
          <a:p>
            <a:r>
              <a:rPr lang="en-US" dirty="0" smtClean="0"/>
              <a:t>Major AI textbooks define the field as "the study and design of intelligent agents," where an intelligent agent is a system that perceives its environment and takes actions which maximize its chances of success.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end result of Drugs and the Synapse</a:t>
            </a:r>
            <a:endParaRPr lang="en-US" dirty="0"/>
          </a:p>
        </p:txBody>
      </p:sp>
      <p:sp>
        <p:nvSpPr>
          <p:cNvPr id="3" name="Content Placeholder 2"/>
          <p:cNvSpPr>
            <a:spLocks noGrp="1"/>
          </p:cNvSpPr>
          <p:nvPr>
            <p:ph idx="1"/>
          </p:nvPr>
        </p:nvSpPr>
        <p:spPr/>
        <p:txBody>
          <a:bodyPr>
            <a:normAutofit lnSpcReduction="10000"/>
          </a:bodyPr>
          <a:lstStyle/>
          <a:p>
            <a:r>
              <a:rPr lang="en-US" dirty="0" smtClean="0"/>
              <a:t>The synapses of the brain can not maintain prolonged dopamine stimulation.</a:t>
            </a:r>
          </a:p>
          <a:p>
            <a:r>
              <a:rPr lang="en-US" dirty="0" smtClean="0"/>
              <a:t>With such a overwhelming stampede of dopamine the brain reacts in a similar way a crowd is controlled in a building… The doors are shut to keep them out.</a:t>
            </a:r>
          </a:p>
          <a:p>
            <a:r>
              <a:rPr lang="en-US" dirty="0" smtClean="0"/>
              <a:t>The Neuron shuts its doors by shutting down dopamine receptors until the pleasure stimulation is back to normal levels.</a:t>
            </a:r>
            <a:endParaRPr lang="en-US" dirty="0"/>
          </a:p>
        </p:txBody>
      </p:sp>
    </p:spTree>
    <p:extLst>
      <p:ext uri="{BB962C8B-B14F-4D97-AF65-F5344CB8AC3E}">
        <p14:creationId xmlns:p14="http://schemas.microsoft.com/office/powerpoint/2010/main" val="70484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lnSpcReduction="20000"/>
          </a:bodyPr>
          <a:lstStyle/>
          <a:p>
            <a:r>
              <a:rPr lang="en-US" dirty="0" smtClean="0"/>
              <a:t>Unfortunately the Neurons were not equipped with the ability to simply shut down the receptors.</a:t>
            </a:r>
          </a:p>
          <a:p>
            <a:endParaRPr lang="en-US" dirty="0" smtClean="0"/>
          </a:p>
          <a:p>
            <a:r>
              <a:rPr lang="en-US" dirty="0" smtClean="0"/>
              <a:t>It has to destroy them.</a:t>
            </a:r>
          </a:p>
          <a:p>
            <a:endParaRPr lang="en-US" dirty="0" smtClean="0"/>
          </a:p>
          <a:p>
            <a:r>
              <a:rPr lang="en-US" dirty="0" smtClean="0"/>
              <a:t>Once destroyed, they can never be rebuilt.</a:t>
            </a:r>
          </a:p>
          <a:p>
            <a:endParaRPr lang="en-US" dirty="0"/>
          </a:p>
          <a:p>
            <a:r>
              <a:rPr lang="en-US" dirty="0" smtClean="0"/>
              <a:t>With reduced dopamine receptors Drug users quickly reach a point where they have to continue taking more and more of the drugs in order to simply feel normal.</a:t>
            </a:r>
          </a:p>
          <a:p>
            <a:endParaRPr lang="en-US" dirty="0"/>
          </a:p>
          <a:p>
            <a:r>
              <a:rPr lang="en-US" dirty="0" smtClean="0"/>
              <a:t>Without it… Uncontrollable and intolerable depression results.</a:t>
            </a:r>
          </a:p>
          <a:p>
            <a:endParaRPr lang="en-US" dirty="0"/>
          </a:p>
        </p:txBody>
      </p:sp>
    </p:spTree>
    <p:extLst>
      <p:ext uri="{BB962C8B-B14F-4D97-AF65-F5344CB8AC3E}">
        <p14:creationId xmlns:p14="http://schemas.microsoft.com/office/powerpoint/2010/main" val="3949571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r>
              <a:rPr lang="en-US" dirty="0" smtClean="0"/>
              <a:t>So in the end… </a:t>
            </a:r>
          </a:p>
          <a:p>
            <a:endParaRPr lang="en-US" dirty="0"/>
          </a:p>
          <a:p>
            <a:r>
              <a:rPr lang="en-US" dirty="0" smtClean="0"/>
              <a:t>The “Rush” of pleasure drug users feel is not simply extra pleasure… </a:t>
            </a:r>
          </a:p>
          <a:p>
            <a:endParaRPr lang="en-US" dirty="0"/>
          </a:p>
          <a:p>
            <a:r>
              <a:rPr lang="en-US" dirty="0" smtClean="0"/>
              <a:t>Its their future pleasure that they are gobbling up today, leaving none left for tomorrow.</a:t>
            </a:r>
          </a:p>
          <a:p>
            <a:endParaRPr lang="en-US" dirty="0"/>
          </a:p>
          <a:p>
            <a:r>
              <a:rPr lang="en-US" dirty="0" smtClean="0"/>
              <a:t>Sadness and depression is their only future and it happens way sooner than they realize as receptor destruction starts with the first use.</a:t>
            </a:r>
            <a:endParaRPr lang="en-US" dirty="0"/>
          </a:p>
        </p:txBody>
      </p:sp>
    </p:spTree>
    <p:extLst>
      <p:ext uri="{BB962C8B-B14F-4D97-AF65-F5344CB8AC3E}">
        <p14:creationId xmlns:p14="http://schemas.microsoft.com/office/powerpoint/2010/main" val="262649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Neuron works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The dendrites receive the input from another neuron across the Synapse.</a:t>
            </a:r>
          </a:p>
          <a:p>
            <a:r>
              <a:rPr lang="en-US" dirty="0" smtClean="0"/>
              <a:t>The signal travels down the dendrite to the cell body (Soma).</a:t>
            </a:r>
          </a:p>
          <a:p>
            <a:r>
              <a:rPr lang="en-US" dirty="0" smtClean="0"/>
              <a:t>The signal is altered along this path. It is either reduced, or amplified.</a:t>
            </a:r>
          </a:p>
          <a:p>
            <a:r>
              <a:rPr lang="en-US" dirty="0" smtClean="0"/>
              <a:t>The dendrites connect the cell to many other Cells and receive many signals at different times and in different combinations.</a:t>
            </a:r>
          </a:p>
          <a:p>
            <a:r>
              <a:rPr lang="en-US" dirty="0" smtClean="0"/>
              <a:t>The cell collects all these separate signals and sum's them together into one big signal.</a:t>
            </a:r>
          </a:p>
          <a:p>
            <a:r>
              <a:rPr lang="en-US" dirty="0" smtClean="0"/>
              <a:t>If this one big signal is larger than the threshold of the cell then it will cause the cell to fire a signal down its axon and on to the next cells.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895600"/>
          </a:xfrm>
        </p:spPr>
        <p:txBody>
          <a:bodyPr>
            <a:normAutofit fontScale="92500" lnSpcReduction="10000"/>
          </a:bodyPr>
          <a:lstStyle/>
          <a:p>
            <a:r>
              <a:rPr lang="en-US" dirty="0" smtClean="0"/>
              <a:t>Each cell receives signals from many other cells through its branching Dendrites.</a:t>
            </a:r>
          </a:p>
          <a:p>
            <a:endParaRPr lang="en-US" dirty="0" smtClean="0"/>
          </a:p>
          <a:p>
            <a:r>
              <a:rPr lang="en-US" dirty="0" smtClean="0"/>
              <a:t> Each cell sends its signal on to many other cells through its axon that end by branching out to many others.</a:t>
            </a:r>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651000" y="2362200"/>
            <a:ext cx="74930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Rat Brain!</a:t>
            </a:r>
            <a:endParaRPr lang="en-US" dirty="0"/>
          </a:p>
        </p:txBody>
      </p:sp>
      <p:pic>
        <p:nvPicPr>
          <p:cNvPr id="4" name="Robot with a rat brain.avi">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066800" y="1058228"/>
            <a:ext cx="7059215" cy="5647372"/>
          </a:xfrm>
          <a:prstGeom prst="rect">
            <a:avLst/>
          </a:prstGeom>
        </p:spPr>
      </p:pic>
    </p:spTree>
    <p:extLst>
      <p:ext uri="{BB962C8B-B14F-4D97-AF65-F5344CB8AC3E}">
        <p14:creationId xmlns:p14="http://schemas.microsoft.com/office/powerpoint/2010/main" val="11340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9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at Brain fly  jet.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762000" y="115957"/>
            <a:ext cx="7578090" cy="6589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2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Artificial Neuron</a:t>
            </a:r>
            <a:endParaRPr lang="en-US" dirty="0"/>
          </a:p>
        </p:txBody>
      </p:sp>
      <p:sp>
        <p:nvSpPr>
          <p:cNvPr id="3" name="Content Placeholder 2"/>
          <p:cNvSpPr>
            <a:spLocks noGrp="1"/>
          </p:cNvSpPr>
          <p:nvPr>
            <p:ph idx="1"/>
          </p:nvPr>
        </p:nvSpPr>
        <p:spPr>
          <a:xfrm>
            <a:off x="457200" y="1600201"/>
            <a:ext cx="8229600" cy="838200"/>
          </a:xfrm>
        </p:spPr>
        <p:txBody>
          <a:bodyPr/>
          <a:lstStyle/>
          <a:p>
            <a:r>
              <a:rPr lang="en-US" dirty="0" smtClean="0"/>
              <a:t>A couple of examples: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876800" y="3505201"/>
            <a:ext cx="4267200" cy="33528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0" y="3352801"/>
            <a:ext cx="46482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Artificial Network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neurons are combined into a network of interconnections.</a:t>
            </a:r>
          </a:p>
          <a:p>
            <a:r>
              <a:rPr lang="en-US" dirty="0" smtClean="0"/>
              <a:t>This usually is comprised of several layers of neurons.</a:t>
            </a:r>
          </a:p>
          <a:p>
            <a:r>
              <a:rPr lang="en-US" dirty="0" smtClean="0"/>
              <a:t>The first two layers are sort of intuitive: They are located on the outside and are the input layer and the output layer.</a:t>
            </a:r>
          </a:p>
          <a:p>
            <a:r>
              <a:rPr lang="en-US" dirty="0" smtClean="0"/>
              <a:t>Between these layers there are one or more Hidden layers (Depending on how complex the network is)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basic rules are simple:</a:t>
            </a:r>
          </a:p>
          <a:p>
            <a:endParaRPr lang="en-US" dirty="0" smtClean="0"/>
          </a:p>
          <a:p>
            <a:r>
              <a:rPr lang="en-US" dirty="0" smtClean="0"/>
              <a:t>The output of every neuron needs to connect to the input of every cell in the next layer.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a:bodyPr>
          <a:lstStyle/>
          <a:p>
            <a:r>
              <a:rPr lang="en-US" dirty="0" smtClean="0"/>
              <a:t>AI research is highly technical, specialized, and fragmented with one branch seemingly having little to do with another.</a:t>
            </a:r>
          </a:p>
          <a:p>
            <a:endParaRPr lang="en-US" dirty="0" smtClean="0"/>
          </a:p>
          <a:p>
            <a:r>
              <a:rPr lang="en-US" dirty="0" smtClean="0"/>
              <a:t>Subfields of AI are organized around particular problems, the application of particular tools and around longstanding theoretical differences of opinion.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 simple ANN</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0" y="1053702"/>
            <a:ext cx="9144000" cy="5804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get somewhat complex</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09800" y="1612557"/>
            <a:ext cx="4800600" cy="52454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a:bodyPr>
          <a:lstStyle/>
          <a:p>
            <a:r>
              <a:rPr lang="en-US" dirty="0" smtClean="0"/>
              <a:t>The logic of the network is controlled by the weighting of the dendrites.</a:t>
            </a:r>
          </a:p>
          <a:p>
            <a:endParaRPr lang="en-US" dirty="0" smtClean="0"/>
          </a:p>
          <a:p>
            <a:r>
              <a:rPr lang="en-US" dirty="0" smtClean="0"/>
              <a:t>Basically the signal pathways are altered to change  the output.</a:t>
            </a:r>
          </a:p>
          <a:p>
            <a:endParaRPr lang="en-US" dirty="0" smtClean="0"/>
          </a:p>
          <a:p>
            <a:endParaRPr lang="en-US" dirty="0" smtClean="0"/>
          </a:p>
          <a:p>
            <a:endParaRPr lang="en-US" dirty="0"/>
          </a:p>
          <a:p>
            <a:r>
              <a:rPr lang="en-US" dirty="0" smtClean="0"/>
              <a:t>There is a lot more to it than this, but… This is only an introductory course.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Strong AI</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Artificial intelligence that matches or exceeds human intelligence.</a:t>
            </a:r>
          </a:p>
          <a:p>
            <a:endParaRPr lang="en-US" dirty="0" smtClean="0"/>
          </a:p>
          <a:p>
            <a:r>
              <a:rPr lang="en-US" dirty="0" smtClean="0"/>
              <a:t>The intelligence of a machine that can successfully perform any intellectual task that a human being can. </a:t>
            </a:r>
          </a:p>
          <a:p>
            <a:endParaRPr lang="en-US" dirty="0" smtClean="0"/>
          </a:p>
          <a:p>
            <a:r>
              <a:rPr lang="en-US" dirty="0" smtClean="0"/>
              <a:t>Science fiction, associates strong AI with such human traits as consciousness, sentience, sapience and self-awareness.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1295400"/>
          </a:xfrm>
        </p:spPr>
        <p:txBody>
          <a:bodyPr/>
          <a:lstStyle/>
          <a:p>
            <a:r>
              <a:rPr lang="en-US" dirty="0" smtClean="0"/>
              <a:t>General intelligence (or "strong AI") is still a long term goal of (some) research.</a:t>
            </a:r>
          </a:p>
          <a:p>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0" y="1594104"/>
            <a:ext cx="4191000" cy="5263896"/>
          </a:xfrm>
          <a:prstGeom prst="rect">
            <a:avLst/>
          </a:prstGeom>
          <a:noFill/>
          <a:ln w="9525">
            <a:noFill/>
            <a:miter lim="800000"/>
            <a:headEnd/>
            <a:tailEnd/>
          </a:ln>
          <a:effectLst/>
        </p:spPr>
      </p:pic>
      <p:pic>
        <p:nvPicPr>
          <p:cNvPr id="13316" name="Picture 4"/>
          <p:cNvPicPr>
            <a:picLocks noChangeAspect="1" noChangeArrowheads="1"/>
          </p:cNvPicPr>
          <p:nvPr/>
        </p:nvPicPr>
        <p:blipFill>
          <a:blip r:embed="rId3" cstate="print"/>
          <a:srcRect/>
          <a:stretch>
            <a:fillRect/>
          </a:stretch>
        </p:blipFill>
        <p:spPr bwMode="auto">
          <a:xfrm>
            <a:off x="5410200" y="1408987"/>
            <a:ext cx="3733800" cy="5449014"/>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8155406" y="0"/>
            <a:ext cx="988594"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096000"/>
          </a:xfrm>
        </p:spPr>
        <p:txBody>
          <a:bodyPr>
            <a:normAutofit fontScale="92500"/>
          </a:bodyPr>
          <a:lstStyle/>
          <a:p>
            <a:r>
              <a:rPr lang="en-US" dirty="0" smtClean="0"/>
              <a:t>The whole field of AI is still relatively primitive compared to futuristic fictional works and quite a bit more undeveloped than most people are aware of.</a:t>
            </a:r>
          </a:p>
          <a:p>
            <a:endParaRPr lang="en-US" dirty="0" smtClean="0"/>
          </a:p>
          <a:p>
            <a:r>
              <a:rPr lang="en-US" dirty="0" smtClean="0"/>
              <a:t>The AI that most people today are exposed to is in the form of Video game programs where the computer component you are battling (or is helping you) has a level of intelligence </a:t>
            </a:r>
            <a:r>
              <a:rPr lang="en-US" b="1" u="sng" dirty="0" smtClean="0"/>
              <a:t>built in</a:t>
            </a:r>
            <a:r>
              <a:rPr lang="en-US" dirty="0" smtClean="0"/>
              <a:t> to help make it more challenging, or realistic.</a:t>
            </a:r>
          </a:p>
          <a:p>
            <a:endParaRPr lang="en-US" dirty="0" smtClean="0"/>
          </a:p>
          <a:p>
            <a:r>
              <a:rPr lang="en-US" dirty="0" smtClean="0"/>
              <a:t>That type of AI is referred to as Built in Intelligence.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 in Intelligence</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endParaRPr lang="en-US" dirty="0" smtClean="0"/>
          </a:p>
          <a:p>
            <a:r>
              <a:rPr lang="en-US" dirty="0" smtClean="0"/>
              <a:t>Built in Intelligence is the simplest and easiest to understand of all AI.</a:t>
            </a:r>
          </a:p>
          <a:p>
            <a:endParaRPr lang="en-US" b="1" dirty="0" smtClean="0"/>
          </a:p>
          <a:p>
            <a:r>
              <a:rPr lang="en-US" dirty="0" smtClean="0"/>
              <a:t>Basically all possible moves and actions, as well as reactions, are already in the program, and what you do in the game determines the computers response. </a:t>
            </a:r>
          </a:p>
          <a:p>
            <a:r>
              <a:rPr lang="en-US" dirty="0" smtClean="0"/>
              <a:t>This most basic level of Built in Intelligence can be rather mechanical in nature and was the variety used in the earliest games.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r>
              <a:rPr lang="en-US" dirty="0" smtClean="0"/>
              <a:t>More advanced versions can use a random decision generator to vary their response to the same set of conditions, and give more of an appearance of a thought process even when none is actually there.</a:t>
            </a:r>
          </a:p>
          <a:p>
            <a:endParaRPr lang="en-US" dirty="0"/>
          </a:p>
          <a:p>
            <a:r>
              <a:rPr lang="en-US" dirty="0" smtClean="0"/>
              <a:t>Further enhancements can be made by having the program analyze all possible moves it can make and mathematically deciding which move will give the best results.</a:t>
            </a:r>
          </a:p>
          <a:p>
            <a:endParaRPr lang="en-US" dirty="0" smtClean="0"/>
          </a:p>
          <a:p>
            <a:r>
              <a:rPr lang="en-US" dirty="0" smtClean="0"/>
              <a:t>They can even further analyze all your possible moves and calculate all possible countermoves.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Each move is referred to as a ply</a:t>
            </a:r>
          </a:p>
          <a:p>
            <a:r>
              <a:rPr lang="en-US" dirty="0" smtClean="0"/>
              <a:t>The more advanced the system the more ply’s they can project.</a:t>
            </a:r>
          </a:p>
          <a:p>
            <a:r>
              <a:rPr lang="en-US" dirty="0" smtClean="0"/>
              <a:t>In effect this causes you to determine their next move.</a:t>
            </a:r>
          </a:p>
          <a:p>
            <a:r>
              <a:rPr lang="en-US" dirty="0" smtClean="0"/>
              <a:t>This isn’t really a form of intelligence but more of a formula.</a:t>
            </a:r>
          </a:p>
          <a:p>
            <a:r>
              <a:rPr lang="en-US" dirty="0" smtClean="0"/>
              <a:t>The only real intelligence involved is in the making of the formula, but in the end the game itself is not really intelligent.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 Deep Blue</a:t>
            </a:r>
            <a:endParaRPr lang="en-US" dirty="0"/>
          </a:p>
        </p:txBody>
      </p:sp>
      <p:sp>
        <p:nvSpPr>
          <p:cNvPr id="3" name="Content Placeholder 2"/>
          <p:cNvSpPr>
            <a:spLocks noGrp="1"/>
          </p:cNvSpPr>
          <p:nvPr>
            <p:ph idx="1"/>
          </p:nvPr>
        </p:nvSpPr>
        <p:spPr>
          <a:xfrm>
            <a:off x="0" y="1600200"/>
            <a:ext cx="5715000" cy="4953000"/>
          </a:xfrm>
        </p:spPr>
        <p:txBody>
          <a:bodyPr/>
          <a:lstStyle/>
          <a:p>
            <a:r>
              <a:rPr lang="en-US" dirty="0" smtClean="0"/>
              <a:t>The Deep Blue chess computer which defeated Kasparov in 1997 would typically search to a depth of between six and sixteen ply and up to a maximum of forty ply in some situations.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665304" y="2057401"/>
            <a:ext cx="3478696"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Fuzzy Logic</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In mathematics, a form of logic based on the concept of a fuzzy set. </a:t>
            </a:r>
          </a:p>
          <a:p>
            <a:endParaRPr lang="en-US" dirty="0" smtClean="0"/>
          </a:p>
          <a:p>
            <a:r>
              <a:rPr lang="en-US" dirty="0" smtClean="0"/>
              <a:t>Membership in fuzzy sets is expressed in </a:t>
            </a:r>
            <a:r>
              <a:rPr lang="en-US" u="sng" dirty="0"/>
              <a:t>degrees</a:t>
            </a:r>
            <a:r>
              <a:rPr lang="en-US" dirty="0" smtClean="0"/>
              <a:t> of truth.</a:t>
            </a:r>
          </a:p>
          <a:p>
            <a:endParaRPr lang="en-US" dirty="0" smtClean="0"/>
          </a:p>
          <a:p>
            <a:r>
              <a:rPr lang="en-US" dirty="0" smtClean="0"/>
              <a:t>In a narrow sense, the term </a:t>
            </a:r>
            <a:r>
              <a:rPr lang="en-US" i="1" dirty="0" smtClean="0"/>
              <a:t>fuzzy logic</a:t>
            </a:r>
            <a:r>
              <a:rPr lang="en-US" dirty="0" smtClean="0"/>
              <a:t> refers to a system of approximate reasoning with unclear, or “fuzzy,” boundaries.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1639</Words>
  <Application>Microsoft Office PowerPoint</Application>
  <PresentationFormat>On-screen Show (4:3)</PresentationFormat>
  <Paragraphs>147</Paragraphs>
  <Slides>35</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Artificial Intelligence </vt:lpstr>
      <vt:lpstr>PowerPoint Presentation</vt:lpstr>
      <vt:lpstr>PowerPoint Presentation</vt:lpstr>
      <vt:lpstr>PowerPoint Presentation</vt:lpstr>
      <vt:lpstr>Built in Intelligence</vt:lpstr>
      <vt:lpstr>PowerPoint Presentation</vt:lpstr>
      <vt:lpstr>PowerPoint Presentation</vt:lpstr>
      <vt:lpstr>IBM - Deep Blue</vt:lpstr>
      <vt:lpstr>Fuzzy Logic</vt:lpstr>
      <vt:lpstr>Fuzzy sets</vt:lpstr>
      <vt:lpstr>PowerPoint Presentation</vt:lpstr>
      <vt:lpstr>PowerPoint Presentation</vt:lpstr>
      <vt:lpstr>Artificial neural Networks</vt:lpstr>
      <vt:lpstr>PowerPoint Presentation</vt:lpstr>
      <vt:lpstr>The Neuron</vt:lpstr>
      <vt:lpstr>Synapse</vt:lpstr>
      <vt:lpstr>Cocaine and the Synapse</vt:lpstr>
      <vt:lpstr>Heroin and the Synapse</vt:lpstr>
      <vt:lpstr>Methamphetamine and the Synapse</vt:lpstr>
      <vt:lpstr>The end result of Drugs and the Synapse</vt:lpstr>
      <vt:lpstr>PowerPoint Presentation</vt:lpstr>
      <vt:lpstr>PowerPoint Presentation</vt:lpstr>
      <vt:lpstr>How the Neuron works</vt:lpstr>
      <vt:lpstr>PowerPoint Presentation</vt:lpstr>
      <vt:lpstr>Rat Brain!</vt:lpstr>
      <vt:lpstr>PowerPoint Presentation</vt:lpstr>
      <vt:lpstr>The Artificial Neuron</vt:lpstr>
      <vt:lpstr>The Artificial Network</vt:lpstr>
      <vt:lpstr>PowerPoint Presentation</vt:lpstr>
      <vt:lpstr>A simple ANN</vt:lpstr>
      <vt:lpstr>It can get somewhat complex</vt:lpstr>
      <vt:lpstr>PowerPoint Presentation</vt:lpstr>
      <vt:lpstr>PowerPoint Presentation</vt:lpstr>
      <vt:lpstr>Strong AI</vt:lpstr>
      <vt:lpstr>PowerPoint Presentation</vt:lpstr>
    </vt:vector>
  </TitlesOfParts>
  <Company>South Plains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dc:title>
  <dc:creator>Electronics</dc:creator>
  <cp:lastModifiedBy>Bill T</cp:lastModifiedBy>
  <cp:revision>62</cp:revision>
  <dcterms:created xsi:type="dcterms:W3CDTF">2009-05-03T22:49:27Z</dcterms:created>
  <dcterms:modified xsi:type="dcterms:W3CDTF">2017-08-04T21:08:22Z</dcterms:modified>
</cp:coreProperties>
</file>