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64" r:id="rId4"/>
    <p:sldId id="267" r:id="rId5"/>
    <p:sldId id="265" r:id="rId6"/>
    <p:sldId id="266" r:id="rId7"/>
    <p:sldId id="263" r:id="rId8"/>
    <p:sldId id="268" r:id="rId9"/>
    <p:sldId id="270" r:id="rId10"/>
    <p:sldId id="271" r:id="rId11"/>
    <p:sldId id="272" r:id="rId12"/>
    <p:sldId id="274" r:id="rId13"/>
    <p:sldId id="275" r:id="rId14"/>
    <p:sldId id="276" r:id="rId15"/>
    <p:sldId id="277" r:id="rId16"/>
    <p:sldId id="278" r:id="rId17"/>
    <p:sldId id="279" r:id="rId18"/>
    <p:sldId id="281" r:id="rId19"/>
    <p:sldId id="289" r:id="rId20"/>
    <p:sldId id="282" r:id="rId21"/>
    <p:sldId id="286" r:id="rId22"/>
    <p:sldId id="287" r:id="rId23"/>
    <p:sldId id="283" r:id="rId24"/>
    <p:sldId id="288" r:id="rId25"/>
    <p:sldId id="284"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E06313-5B55-408C-AE0F-A2D0D3C686DB}" type="datetimeFigureOut">
              <a:rPr lang="en-US" smtClean="0"/>
              <a:pPr/>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01C91-917C-45F5-B7C8-0C85E0ABB0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06313-5B55-408C-AE0F-A2D0D3C686DB}" type="datetimeFigureOut">
              <a:rPr lang="en-US" smtClean="0"/>
              <a:pPr/>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01C91-917C-45F5-B7C8-0C85E0ABB0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06313-5B55-408C-AE0F-A2D0D3C686DB}" type="datetimeFigureOut">
              <a:rPr lang="en-US" smtClean="0"/>
              <a:pPr/>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01C91-917C-45F5-B7C8-0C85E0ABB0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06313-5B55-408C-AE0F-A2D0D3C686DB}" type="datetimeFigureOut">
              <a:rPr lang="en-US" smtClean="0"/>
              <a:pPr/>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01C91-917C-45F5-B7C8-0C85E0ABB0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E06313-5B55-408C-AE0F-A2D0D3C686DB}" type="datetimeFigureOut">
              <a:rPr lang="en-US" smtClean="0"/>
              <a:pPr/>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01C91-917C-45F5-B7C8-0C85E0ABB0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E06313-5B55-408C-AE0F-A2D0D3C686DB}" type="datetimeFigureOut">
              <a:rPr lang="en-US" smtClean="0"/>
              <a:pPr/>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01C91-917C-45F5-B7C8-0C85E0ABB0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E06313-5B55-408C-AE0F-A2D0D3C686DB}" type="datetimeFigureOut">
              <a:rPr lang="en-US" smtClean="0"/>
              <a:pPr/>
              <a:t>6/5/2014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B01C91-917C-45F5-B7C8-0C85E0ABB0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E06313-5B55-408C-AE0F-A2D0D3C686DB}" type="datetimeFigureOut">
              <a:rPr lang="en-US" smtClean="0"/>
              <a:pPr/>
              <a:t>6/5/2014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B01C91-917C-45F5-B7C8-0C85E0ABB0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06313-5B55-408C-AE0F-A2D0D3C686DB}" type="datetimeFigureOut">
              <a:rPr lang="en-US" smtClean="0"/>
              <a:pPr/>
              <a:t>6/5/2014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B01C91-917C-45F5-B7C8-0C85E0ABB0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E06313-5B55-408C-AE0F-A2D0D3C686DB}" type="datetimeFigureOut">
              <a:rPr lang="en-US" smtClean="0"/>
              <a:pPr/>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01C91-917C-45F5-B7C8-0C85E0ABB0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E06313-5B55-408C-AE0F-A2D0D3C686DB}" type="datetimeFigureOut">
              <a:rPr lang="en-US" smtClean="0"/>
              <a:pPr/>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01C91-917C-45F5-B7C8-0C85E0ABB0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06313-5B55-408C-AE0F-A2D0D3C686DB}" type="datetimeFigureOut">
              <a:rPr lang="en-US" smtClean="0"/>
              <a:pPr/>
              <a:t>6/5/2014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01C91-917C-45F5-B7C8-0C85E0ABB0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038600" y="2916632"/>
            <a:ext cx="5105400" cy="3941368"/>
          </a:xfrm>
          <a:prstGeom prst="rect">
            <a:avLst/>
          </a:prstGeom>
          <a:noFill/>
          <a:ln w="9525">
            <a:noFill/>
            <a:miter lim="800000"/>
            <a:headEnd/>
            <a:tailEnd/>
          </a:ln>
        </p:spPr>
      </p:pic>
      <p:sp>
        <p:nvSpPr>
          <p:cNvPr id="2" name="Title 1"/>
          <p:cNvSpPr>
            <a:spLocks noGrp="1"/>
          </p:cNvSpPr>
          <p:nvPr>
            <p:ph type="ctrTitle"/>
          </p:nvPr>
        </p:nvSpPr>
        <p:spPr>
          <a:xfrm>
            <a:off x="685800" y="533400"/>
            <a:ext cx="7772400" cy="1470025"/>
          </a:xfrm>
        </p:spPr>
        <p:txBody>
          <a:bodyPr/>
          <a:lstStyle/>
          <a:p>
            <a:r>
              <a:rPr lang="en-US" dirty="0" smtClean="0"/>
              <a:t>What is a Microcontroller?</a:t>
            </a:r>
            <a:endParaRPr lang="en-US" dirty="0"/>
          </a:p>
        </p:txBody>
      </p:sp>
      <p:sp>
        <p:nvSpPr>
          <p:cNvPr id="6" name="TextBox 5"/>
          <p:cNvSpPr txBox="1"/>
          <p:nvPr/>
        </p:nvSpPr>
        <p:spPr>
          <a:xfrm>
            <a:off x="381000" y="3581400"/>
            <a:ext cx="3505200" cy="2246769"/>
          </a:xfrm>
          <a:prstGeom prst="rect">
            <a:avLst/>
          </a:prstGeom>
          <a:noFill/>
        </p:spPr>
        <p:txBody>
          <a:bodyPr wrap="square" rtlCol="0">
            <a:spAutoFit/>
          </a:bodyPr>
          <a:lstStyle/>
          <a:p>
            <a:r>
              <a:rPr lang="en-US" sz="2800" b="1" dirty="0" smtClean="0"/>
              <a:t>Electronic control </a:t>
            </a:r>
          </a:p>
          <a:p>
            <a:endParaRPr lang="en-US" sz="2800" b="1" dirty="0" smtClean="0"/>
          </a:p>
          <a:p>
            <a:r>
              <a:rPr lang="en-US" sz="2800" b="1" dirty="0" smtClean="0"/>
              <a:t>and </a:t>
            </a:r>
          </a:p>
          <a:p>
            <a:endParaRPr lang="en-US" sz="2800" b="1" dirty="0" smtClean="0"/>
          </a:p>
          <a:p>
            <a:r>
              <a:rPr lang="en-US" sz="2800" b="1" dirty="0" smtClean="0"/>
              <a:t>control of electronics.</a:t>
            </a:r>
            <a:endParaRPr 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smtClean="0"/>
              <a:t>Side note</a:t>
            </a:r>
            <a:endParaRPr lang="en-US" b="1" u="sng" dirty="0"/>
          </a:p>
        </p:txBody>
      </p:sp>
      <p:sp>
        <p:nvSpPr>
          <p:cNvPr id="3" name="Content Placeholder 2"/>
          <p:cNvSpPr>
            <a:spLocks noGrp="1"/>
          </p:cNvSpPr>
          <p:nvPr>
            <p:ph idx="1"/>
          </p:nvPr>
        </p:nvSpPr>
        <p:spPr>
          <a:xfrm>
            <a:off x="0" y="990600"/>
            <a:ext cx="9144000" cy="5867400"/>
          </a:xfrm>
        </p:spPr>
        <p:txBody>
          <a:bodyPr>
            <a:normAutofit fontScale="92500" lnSpcReduction="10000"/>
          </a:bodyPr>
          <a:lstStyle/>
          <a:p>
            <a:r>
              <a:rPr lang="en-US" dirty="0" smtClean="0"/>
              <a:t>The line can become blurred between the electronic and mechanical systems as they are heavily interdependent and interconnected on some systems.</a:t>
            </a:r>
          </a:p>
          <a:p>
            <a:endParaRPr lang="en-US" dirty="0" smtClean="0"/>
          </a:p>
          <a:p>
            <a:r>
              <a:rPr lang="en-US" i="1" u="sng" dirty="0" smtClean="0"/>
              <a:t>Is an electrical motor a mechanical or an electrical device?</a:t>
            </a:r>
          </a:p>
          <a:p>
            <a:pPr lvl="1"/>
            <a:r>
              <a:rPr lang="en-US" dirty="0" smtClean="0"/>
              <a:t>It is both and is referred to as an </a:t>
            </a:r>
            <a:r>
              <a:rPr lang="en-US" u="sng" dirty="0" smtClean="0"/>
              <a:t>electromechanical</a:t>
            </a:r>
            <a:r>
              <a:rPr lang="en-US" dirty="0" smtClean="0"/>
              <a:t> device.</a:t>
            </a:r>
          </a:p>
          <a:p>
            <a:endParaRPr lang="en-US" dirty="0" smtClean="0"/>
          </a:p>
          <a:p>
            <a:r>
              <a:rPr lang="en-US" dirty="0" smtClean="0"/>
              <a:t>The term </a:t>
            </a:r>
            <a:r>
              <a:rPr lang="en-US" b="1" u="sng" dirty="0" smtClean="0"/>
              <a:t>Mechatronics</a:t>
            </a:r>
            <a:r>
              <a:rPr lang="en-US" dirty="0" smtClean="0"/>
              <a:t> is defined as a multidisciplinary engineering system.</a:t>
            </a:r>
          </a:p>
          <a:p>
            <a:pPr lvl="1"/>
            <a:r>
              <a:rPr lang="en-US" dirty="0" smtClean="0"/>
              <a:t>In other words, it is the synergistic combination of Mechanical, Electronic, Control, Computer, and Systems Design engineering.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Relay Logic</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Relay Logic is applied when the control of a system is built into it (Hardwired in). </a:t>
            </a:r>
          </a:p>
          <a:p>
            <a:r>
              <a:rPr lang="en-US" dirty="0" smtClean="0"/>
              <a:t>A line can have a timer controlled relay that when a button is pushed activates something and after a short time the relay disconnects it automatically. </a:t>
            </a:r>
          </a:p>
          <a:p>
            <a:r>
              <a:rPr lang="en-US" dirty="0" smtClean="0"/>
              <a:t>A group of relays can be used to activate a series of different circuits in a certain order setting up a series of events that happen in a predetermined order.</a:t>
            </a:r>
          </a:p>
          <a:p>
            <a:r>
              <a:rPr lang="en-US" dirty="0" smtClean="0"/>
              <a:t>They can also be used to control conditions of operation.</a:t>
            </a:r>
          </a:p>
          <a:p>
            <a:pPr lvl="1"/>
            <a:r>
              <a:rPr lang="en-US" dirty="0" smtClean="0"/>
              <a:t>Such as, not being able to turn on a machine if a door is left open.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smtClean="0"/>
              <a:t>Relay Logic is effective and proven, but not always practical due to size, power consumption, wear of components and the inability to easily make changes.</a:t>
            </a:r>
          </a:p>
          <a:p>
            <a:endParaRPr lang="en-US" dirty="0" smtClean="0"/>
          </a:p>
          <a:p>
            <a:r>
              <a:rPr lang="en-US" dirty="0" smtClean="0"/>
              <a:t>It is still used, and remains an effective control scheme, but as the complexity of the control increases a more advanced type of scheme is needed.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Control</a:t>
            </a:r>
            <a:endParaRPr lang="en-US" dirty="0"/>
          </a:p>
        </p:txBody>
      </p:sp>
      <p:sp>
        <p:nvSpPr>
          <p:cNvPr id="3" name="Content Placeholder 2"/>
          <p:cNvSpPr>
            <a:spLocks noGrp="1"/>
          </p:cNvSpPr>
          <p:nvPr>
            <p:ph idx="1"/>
          </p:nvPr>
        </p:nvSpPr>
        <p:spPr>
          <a:xfrm>
            <a:off x="0" y="1371601"/>
            <a:ext cx="9144000" cy="4343400"/>
          </a:xfrm>
        </p:spPr>
        <p:txBody>
          <a:bodyPr>
            <a:normAutofit lnSpcReduction="10000"/>
          </a:bodyPr>
          <a:lstStyle/>
          <a:p>
            <a:r>
              <a:rPr lang="en-US" dirty="0" smtClean="0"/>
              <a:t>A computer system can be used to control complex electronic systems.</a:t>
            </a:r>
          </a:p>
          <a:p>
            <a:r>
              <a:rPr lang="en-US" dirty="0" smtClean="0"/>
              <a:t>Computers tend to be able to supply vast control needs with relative ease and flexibility.</a:t>
            </a:r>
          </a:p>
          <a:p>
            <a:r>
              <a:rPr lang="en-US" dirty="0" smtClean="0"/>
              <a:t>They in themselves are based on logic design and are internally controlling themselves in the same manor as they control outside circuits, and using them to do so simply extends their internal architecture to outside circuits.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6705600" y="0"/>
            <a:ext cx="2438400" cy="1102390"/>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1" y="1"/>
            <a:ext cx="1371600" cy="137160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0" y="5562600"/>
            <a:ext cx="1200886" cy="1295400"/>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7086600" y="5316936"/>
            <a:ext cx="2057400" cy="1541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dirty="0" smtClean="0"/>
              <a:t>Computers have input lines to receive data.</a:t>
            </a:r>
          </a:p>
          <a:p>
            <a:pPr lvl="1"/>
            <a:r>
              <a:rPr lang="en-US" dirty="0" smtClean="0"/>
              <a:t>An example:</a:t>
            </a:r>
          </a:p>
          <a:p>
            <a:pPr lvl="2"/>
            <a:r>
              <a:rPr lang="en-US" dirty="0" smtClean="0"/>
              <a:t>A light sensor that sends a signal to the computer when it senses light letting the PC know it is not cloudy outside.</a:t>
            </a:r>
          </a:p>
          <a:p>
            <a:pPr lvl="2"/>
            <a:r>
              <a:rPr lang="en-US" dirty="0" smtClean="0"/>
              <a:t>A moisture sensor that sends a value to the computer letting it know how dry the soil is outside in the yard.</a:t>
            </a:r>
          </a:p>
          <a:p>
            <a:pPr lvl="2"/>
            <a:r>
              <a:rPr lang="en-US" dirty="0" smtClean="0"/>
              <a:t>A Rain sensor letting the PC know that it is not raining.</a:t>
            </a:r>
          </a:p>
          <a:p>
            <a:pPr lvl="2"/>
            <a:r>
              <a:rPr lang="en-US" dirty="0" smtClean="0"/>
              <a:t>A motion or presence sensor letting the PC know that there is no one standing on the front lawn at this time.</a:t>
            </a:r>
          </a:p>
          <a:p>
            <a:endParaRPr lang="en-US" dirty="0" smtClean="0"/>
          </a:p>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0" y="5324475"/>
            <a:ext cx="2981325" cy="1533525"/>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2514600" y="5029200"/>
            <a:ext cx="1066800" cy="637478"/>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0" y="4419600"/>
            <a:ext cx="1371600" cy="1371600"/>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5334000" y="4898571"/>
            <a:ext cx="3810000" cy="19594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Computers also have output lines to send out data, or control outside circuits.</a:t>
            </a:r>
          </a:p>
          <a:p>
            <a:pPr lvl="1"/>
            <a:r>
              <a:rPr lang="en-US" dirty="0" smtClean="0"/>
              <a:t>It can send a signal and activate the a sprinkler system.</a:t>
            </a:r>
          </a:p>
          <a:p>
            <a:pPr lvl="1"/>
            <a:r>
              <a:rPr lang="en-US" dirty="0" smtClean="0"/>
              <a:t>It can turn on or off lights.</a:t>
            </a:r>
          </a:p>
          <a:p>
            <a:pPr lvl="1"/>
            <a:r>
              <a:rPr lang="en-US" dirty="0" smtClean="0"/>
              <a:t>It can lock or unlock doors.</a:t>
            </a:r>
          </a:p>
          <a:p>
            <a:pPr lvl="1"/>
            <a:r>
              <a:rPr lang="en-US" dirty="0" smtClean="0"/>
              <a:t>It can turn on coffee pots or even place a call using its modem.</a:t>
            </a:r>
          </a:p>
          <a:p>
            <a:pPr lvl="1"/>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5562601" y="4145727"/>
            <a:ext cx="3581400" cy="2712274"/>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1143000" y="4800600"/>
            <a:ext cx="2676525"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smtClean="0"/>
              <a:t>The Computer uses a set of instructions programmed into it to decide what to do giving a set of conditions.</a:t>
            </a:r>
          </a:p>
          <a:p>
            <a:r>
              <a:rPr lang="en-US" dirty="0" smtClean="0"/>
              <a:t>If the computer is so programmed it will turn on the sprinkler system if: </a:t>
            </a:r>
          </a:p>
          <a:p>
            <a:pPr lvl="1"/>
            <a:r>
              <a:rPr lang="en-US" dirty="0" smtClean="0"/>
              <a:t>The soil is dry.</a:t>
            </a:r>
          </a:p>
          <a:p>
            <a:pPr lvl="1"/>
            <a:r>
              <a:rPr lang="en-US" dirty="0" smtClean="0"/>
              <a:t>No one is on the lawn.</a:t>
            </a:r>
          </a:p>
          <a:p>
            <a:pPr lvl="1"/>
            <a:r>
              <a:rPr lang="en-US" dirty="0" smtClean="0"/>
              <a:t>It is not raining.</a:t>
            </a:r>
          </a:p>
          <a:p>
            <a:r>
              <a:rPr lang="en-US" dirty="0" smtClean="0"/>
              <a:t>Likewise, if so programmed the computer will call the police if it detects someone standing on the lawn at a certain time of day.</a:t>
            </a:r>
          </a:p>
          <a:p>
            <a:endParaRPr lang="en-US" dirty="0" smtClean="0"/>
          </a:p>
          <a:p>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6019800" y="2286000"/>
            <a:ext cx="2428875" cy="188595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7162800" y="5410200"/>
            <a:ext cx="838200" cy="12436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763000" cy="6858000"/>
          </a:xfrm>
        </p:spPr>
        <p:txBody>
          <a:bodyPr>
            <a:normAutofit fontScale="70000" lnSpcReduction="20000"/>
          </a:bodyPr>
          <a:lstStyle/>
          <a:p>
            <a:r>
              <a:rPr lang="en-US" dirty="0" smtClean="0"/>
              <a:t>Lets say you have a PC controlling your sprinkler system.</a:t>
            </a:r>
          </a:p>
          <a:p>
            <a:r>
              <a:rPr lang="en-US" dirty="0" smtClean="0"/>
              <a:t>Its dedicated to turning on and off the water when certain conditions are met and you never have to worry about watering the lawn again!</a:t>
            </a:r>
          </a:p>
          <a:p>
            <a:endParaRPr lang="en-US" dirty="0" smtClean="0"/>
          </a:p>
          <a:p>
            <a:r>
              <a:rPr lang="en-US" dirty="0" smtClean="0"/>
              <a:t>But that is all this computer does, and is all it will ever do.</a:t>
            </a:r>
          </a:p>
          <a:p>
            <a:r>
              <a:rPr lang="en-US" dirty="0" smtClean="0"/>
              <a:t>There is no reason to have solitaire, or minesweeper loaded on it is there?</a:t>
            </a:r>
          </a:p>
          <a:p>
            <a:r>
              <a:rPr lang="en-US" dirty="0" smtClean="0"/>
              <a:t>In fact there are several things you would probably never need on it, such as a monitor or keyboard or mouse so long as the program loaded and started running as soon as it was booted.</a:t>
            </a:r>
          </a:p>
          <a:p>
            <a:r>
              <a:rPr lang="en-US" dirty="0" smtClean="0"/>
              <a:t>Further more you wouldn’t need a lot of memory, a CD ROM, a sound card and any number of other devices.</a:t>
            </a:r>
          </a:p>
          <a:p>
            <a:r>
              <a:rPr lang="en-US" dirty="0" smtClean="0"/>
              <a:t>As a mater of fact if you striped the PC down to the essential items you could build the sprinkler control system more dependably and more economically allowing you to either pass the savings on to a costumer, or sell it for the same price and make more money!!!</a:t>
            </a:r>
          </a:p>
          <a:p>
            <a:endParaRPr lang="en-US" dirty="0" smtClean="0"/>
          </a:p>
          <a:p>
            <a:r>
              <a:rPr lang="en-US" dirty="0" smtClean="0"/>
              <a:t>This is what home security systems do… They are basically a striped down, bare bones, dedicated computer that has a set of sensors tied to them to monitor certain conditions when activated and they use their modems to call the monitoring office when the sensors are activated.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Programmable Logic Controller </a:t>
            </a:r>
            <a:endParaRPr lang="en-US" dirty="0"/>
          </a:p>
        </p:txBody>
      </p:sp>
      <p:sp>
        <p:nvSpPr>
          <p:cNvPr id="3" name="Content Placeholder 2"/>
          <p:cNvSpPr>
            <a:spLocks noGrp="1"/>
          </p:cNvSpPr>
          <p:nvPr>
            <p:ph idx="1"/>
          </p:nvPr>
        </p:nvSpPr>
        <p:spPr>
          <a:xfrm>
            <a:off x="457200" y="1600201"/>
            <a:ext cx="8229600" cy="2743199"/>
          </a:xfrm>
        </p:spPr>
        <p:txBody>
          <a:bodyPr>
            <a:normAutofit fontScale="85000" lnSpcReduction="10000"/>
          </a:bodyPr>
          <a:lstStyle/>
          <a:p>
            <a:r>
              <a:rPr lang="en-US" dirty="0" smtClean="0"/>
              <a:t>A PLC is essentially a striped down, bare bones, dedicated computer.</a:t>
            </a:r>
          </a:p>
          <a:p>
            <a:r>
              <a:rPr lang="en-US" dirty="0" smtClean="0"/>
              <a:t>Some of them are modular so you can expand them to customize them for different applications.</a:t>
            </a:r>
          </a:p>
          <a:p>
            <a:r>
              <a:rPr lang="en-US" dirty="0" smtClean="0"/>
              <a:t>There are many types and they come in a variety of capabilities and configurations.</a:t>
            </a:r>
          </a:p>
          <a:p>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5181600" y="4374524"/>
            <a:ext cx="3962400" cy="2483475"/>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0" y="4648200"/>
            <a:ext cx="1905000" cy="2209800"/>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2362200" y="4419600"/>
            <a:ext cx="249555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553200" cy="6858000"/>
          </a:xfrm>
        </p:spPr>
        <p:txBody>
          <a:bodyPr>
            <a:normAutofit fontScale="92500" lnSpcReduction="10000"/>
          </a:bodyPr>
          <a:lstStyle/>
          <a:p>
            <a:r>
              <a:rPr lang="en-US" dirty="0" smtClean="0"/>
              <a:t>The modular units have discrete sub systems: </a:t>
            </a:r>
          </a:p>
          <a:p>
            <a:pPr lvl="1"/>
            <a:r>
              <a:rPr lang="en-US" dirty="0" smtClean="0"/>
              <a:t>a separate power supply module. </a:t>
            </a:r>
          </a:p>
          <a:p>
            <a:pPr lvl="1"/>
            <a:r>
              <a:rPr lang="en-US" dirty="0" smtClean="0"/>
              <a:t>additional input modules to expand the amount of input devices attached.</a:t>
            </a:r>
          </a:p>
          <a:p>
            <a:pPr lvl="1"/>
            <a:r>
              <a:rPr lang="en-US" dirty="0" smtClean="0"/>
              <a:t>Additional output modules to expand the amount of devices the system can control.</a:t>
            </a:r>
          </a:p>
          <a:p>
            <a:pPr lvl="1"/>
            <a:r>
              <a:rPr lang="en-US" dirty="0" smtClean="0"/>
              <a:t>Modems.</a:t>
            </a:r>
          </a:p>
          <a:p>
            <a:pPr lvl="1"/>
            <a:r>
              <a:rPr lang="en-US" dirty="0" smtClean="0"/>
              <a:t>Memory modules to allow it to hold bigger programs.</a:t>
            </a:r>
          </a:p>
          <a:p>
            <a:r>
              <a:rPr lang="en-US" dirty="0" smtClean="0"/>
              <a:t>They are the standard device used to control industrial machinery and many industrial robots, and you can mix and match their modules to meet the equipment control needs.</a:t>
            </a:r>
          </a:p>
          <a:p>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6953250" y="4772025"/>
            <a:ext cx="2190750" cy="2085975"/>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6781800" y="0"/>
            <a:ext cx="2362200" cy="1933575"/>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7000875" y="1981200"/>
            <a:ext cx="2143125" cy="21431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To understand what a microcontroller is you must first understand control.</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457200" y="3429000"/>
            <a:ext cx="2409825" cy="189547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3352800" y="2819400"/>
            <a:ext cx="1743075" cy="2628900"/>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6858000" y="4191000"/>
            <a:ext cx="1914525" cy="2390775"/>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6172200" y="1371600"/>
            <a:ext cx="2095500"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a:t>
            </a:r>
            <a:endParaRPr lang="en-US" dirty="0"/>
          </a:p>
        </p:txBody>
      </p:sp>
      <p:sp>
        <p:nvSpPr>
          <p:cNvPr id="3" name="Content Placeholder 2"/>
          <p:cNvSpPr>
            <a:spLocks noGrp="1"/>
          </p:cNvSpPr>
          <p:nvPr>
            <p:ph idx="1"/>
          </p:nvPr>
        </p:nvSpPr>
        <p:spPr/>
        <p:txBody>
          <a:bodyPr/>
          <a:lstStyle/>
          <a:p>
            <a:r>
              <a:rPr lang="en-US" dirty="0" smtClean="0"/>
              <a:t>You have probably already used several microcontrollers today even if you are unaware of them.</a:t>
            </a:r>
          </a:p>
          <a:p>
            <a:r>
              <a:rPr lang="en-US" dirty="0" smtClean="0"/>
              <a:t>They are used in alarm clocks, cell phones, coffee makers, and automobiles to name a few.</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 y="1"/>
            <a:ext cx="2311242" cy="1219199"/>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7467600" y="1"/>
            <a:ext cx="1676400" cy="16764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400800" y="4495800"/>
            <a:ext cx="214312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4800600"/>
          </a:xfrm>
        </p:spPr>
        <p:txBody>
          <a:bodyPr>
            <a:normAutofit/>
          </a:bodyPr>
          <a:lstStyle/>
          <a:p>
            <a:r>
              <a:rPr lang="en-US" dirty="0" smtClean="0"/>
              <a:t>A </a:t>
            </a:r>
            <a:r>
              <a:rPr lang="en-US" b="1" dirty="0" smtClean="0"/>
              <a:t>microcontroller</a:t>
            </a:r>
            <a:r>
              <a:rPr lang="en-US" dirty="0" smtClean="0"/>
              <a:t> is a small computer on a single chip.</a:t>
            </a:r>
          </a:p>
          <a:p>
            <a:r>
              <a:rPr lang="en-US" dirty="0" smtClean="0"/>
              <a:t>This chip containing a processor core, memory, and programmable input/output lines. </a:t>
            </a:r>
          </a:p>
          <a:p>
            <a:r>
              <a:rPr lang="en-US" dirty="0" smtClean="0"/>
              <a:t>Microcontrollers are designed for “embedded applications”, that is, applications that they are dedicated to performing and never anything more.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096000" y="4499113"/>
            <a:ext cx="3048000" cy="23588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lnSpcReduction="10000"/>
          </a:bodyPr>
          <a:lstStyle/>
          <a:p>
            <a:r>
              <a:rPr lang="en-US" dirty="0" smtClean="0"/>
              <a:t>A microcontroller chip including any of its support hardware (such as voltage regulators, clock pulse generators and the like) are referred to as an embedded computer system.</a:t>
            </a:r>
          </a:p>
          <a:p>
            <a:r>
              <a:rPr lang="en-US" dirty="0" smtClean="0"/>
              <a:t>This system can be mounted on its own small pc board, and if the components are small surface mount devices the entire system can end up looking like a large microchip itself, even though it consists of several discrete microchips.</a:t>
            </a:r>
          </a:p>
          <a:p>
            <a:r>
              <a:rPr lang="en-US" dirty="0" smtClean="0"/>
              <a:t>Often the whole system is just referred to as the microcontroller even though it is just the chip that is the actual microcontroller.</a:t>
            </a:r>
          </a:p>
          <a:p>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Programmable Interface Controller (PIC)</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b="1" dirty="0" smtClean="0"/>
              <a:t>PIC</a:t>
            </a:r>
            <a:r>
              <a:rPr lang="en-US" dirty="0" smtClean="0"/>
              <a:t> is a family of microcontrollers made by Microchip Technology. </a:t>
            </a:r>
          </a:p>
          <a:p>
            <a:r>
              <a:rPr lang="en-US" dirty="0" smtClean="0"/>
              <a:t>PICs are popular due to their low cost, wide availability, large user base, extensive collection of application notes, availability of low cost or free development tools, and serial programming (and re-programming with flash memory) capability.</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6172200" y="533400"/>
            <a:ext cx="1887583" cy="11430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533400" y="609600"/>
            <a:ext cx="927370" cy="838200"/>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457201" y="5562600"/>
            <a:ext cx="1295400" cy="1295400"/>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5257800" y="5153025"/>
            <a:ext cx="2676525"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r>
              <a:rPr lang="en-US" dirty="0" smtClean="0"/>
              <a:t>A PIC (Depending on the type and size) range from about $0.30 - $5.00 each.</a:t>
            </a:r>
          </a:p>
          <a:p>
            <a:r>
              <a:rPr lang="en-US" dirty="0" smtClean="0"/>
              <a:t>Rather design a circuit using 4 or 5 Logic chips to accomplish a task many company’s just use a simple PIC and program it to do the same thing.</a:t>
            </a:r>
          </a:p>
          <a:p>
            <a:r>
              <a:rPr lang="en-US" dirty="0" smtClean="0"/>
              <a:t>At $0.35 each this can be cheaper and even if it ends up being slightly more expensive it simplifies the manufacturing process and in the long run that can drive prices down.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Arduino</a:t>
            </a:r>
            <a:endParaRPr lang="en-US" dirty="0"/>
          </a:p>
        </p:txBody>
      </p:sp>
      <p:sp>
        <p:nvSpPr>
          <p:cNvPr id="3" name="Content Placeholder 2"/>
          <p:cNvSpPr>
            <a:spLocks noGrp="1"/>
          </p:cNvSpPr>
          <p:nvPr>
            <p:ph idx="1"/>
          </p:nvPr>
        </p:nvSpPr>
        <p:spPr/>
        <p:txBody>
          <a:bodyPr/>
          <a:lstStyle/>
          <a:p>
            <a:r>
              <a:rPr lang="en-US" dirty="0" smtClean="0"/>
              <a:t>The Arduino is a complete embedded computer system (Microcontroller) that includes all the necessary support hardware already put on a PC board.</a:t>
            </a:r>
          </a:p>
          <a:p>
            <a:r>
              <a:rPr lang="en-US" dirty="0" smtClean="0"/>
              <a:t>It comes in different sizes and configurations, but they are all basically the same unit despite the differences in packaging.</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7086600" y="0"/>
            <a:ext cx="2057400" cy="1541064"/>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rot="5400000">
            <a:off x="277292" y="-277292"/>
            <a:ext cx="1655218" cy="2209802"/>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5737726" y="4876801"/>
            <a:ext cx="3406274"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a:t>
            </a:r>
            <a:r>
              <a:rPr lang="en-US" b="1" u="sng" dirty="0" smtClean="0"/>
              <a:t>The Basic Stamp</a:t>
            </a:r>
            <a:endParaRPr lang="en-US" b="1" u="sng" dirty="0"/>
          </a:p>
        </p:txBody>
      </p:sp>
      <p:sp>
        <p:nvSpPr>
          <p:cNvPr id="3" name="Content Placeholder 2"/>
          <p:cNvSpPr>
            <a:spLocks noGrp="1"/>
          </p:cNvSpPr>
          <p:nvPr>
            <p:ph idx="1"/>
          </p:nvPr>
        </p:nvSpPr>
        <p:spPr>
          <a:xfrm>
            <a:off x="457200" y="2332037"/>
            <a:ext cx="8229600" cy="4525963"/>
          </a:xfrm>
        </p:spPr>
        <p:txBody>
          <a:bodyPr>
            <a:normAutofit fontScale="92500"/>
          </a:bodyPr>
          <a:lstStyle/>
          <a:p>
            <a:r>
              <a:rPr lang="en-US" dirty="0" smtClean="0"/>
              <a:t>The Basic stamp is similar to the Arduino in that it is a complete embedded computer system (Microcontroller) that includes all the necessary support hardware already put on a PC board.</a:t>
            </a:r>
          </a:p>
          <a:p>
            <a:r>
              <a:rPr lang="en-US" dirty="0" smtClean="0"/>
              <a:t>It contains a PIC16C57 microcontroller, a 5V voltage regulator, a timing pulse generator, extra ram memory to support the PIC, as well as other necessary hardware to make the unit function.</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334000" y="0"/>
            <a:ext cx="2743200" cy="23272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r>
              <a:rPr lang="en-US" dirty="0" smtClean="0"/>
              <a:t>Electronics are, in the simplest of terms, nothing more than a collection of electronic components arranged into circuits and systems to accomplish a task of some sort.</a:t>
            </a:r>
          </a:p>
        </p:txBody>
      </p:sp>
      <p:pic>
        <p:nvPicPr>
          <p:cNvPr id="2050" name="Picture 2"/>
          <p:cNvPicPr>
            <a:picLocks noChangeAspect="1" noChangeArrowheads="1"/>
          </p:cNvPicPr>
          <p:nvPr/>
        </p:nvPicPr>
        <p:blipFill>
          <a:blip r:embed="rId2" cstate="print"/>
          <a:srcRect/>
          <a:stretch>
            <a:fillRect/>
          </a:stretch>
        </p:blipFill>
        <p:spPr bwMode="auto">
          <a:xfrm>
            <a:off x="3581400" y="2929267"/>
            <a:ext cx="5562600" cy="39287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7467600" cy="3505200"/>
          </a:xfrm>
        </p:spPr>
        <p:txBody>
          <a:bodyPr/>
          <a:lstStyle/>
          <a:p>
            <a:r>
              <a:rPr lang="en-US" dirty="0" smtClean="0"/>
              <a:t>These tasks can range wildly in purpose from something as simple as sounding a chime or buzzer when someone pushes a button (Doorbell) or can be as complicated as the guidance system on a probe sent to Mars.</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0" y="0"/>
            <a:ext cx="1647825" cy="277177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297557" y="3581401"/>
            <a:ext cx="3846443"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lstStyle/>
          <a:p>
            <a:r>
              <a:rPr lang="en-US" dirty="0" smtClean="0"/>
              <a:t>Some devices do not require any real control at all.</a:t>
            </a:r>
          </a:p>
          <a:p>
            <a:r>
              <a:rPr lang="en-US" dirty="0" smtClean="0"/>
              <a:t>They are either on, or they are not on, and if they function at all they are often just left on all the time.</a:t>
            </a:r>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914400" y="3429000"/>
            <a:ext cx="2019300" cy="269557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638800" y="2895600"/>
            <a:ext cx="214312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6477000" cy="6248399"/>
          </a:xfrm>
        </p:spPr>
        <p:txBody>
          <a:bodyPr>
            <a:normAutofit fontScale="85000" lnSpcReduction="20000"/>
          </a:bodyPr>
          <a:lstStyle/>
          <a:p>
            <a:r>
              <a:rPr lang="en-US" dirty="0" smtClean="0"/>
              <a:t>Other devices require alteration of some kind with changing conditions.</a:t>
            </a:r>
          </a:p>
          <a:p>
            <a:r>
              <a:rPr lang="en-US" dirty="0" smtClean="0"/>
              <a:t>A simple example of such could be a can opener.</a:t>
            </a:r>
          </a:p>
          <a:p>
            <a:r>
              <a:rPr lang="en-US" dirty="0" smtClean="0"/>
              <a:t>It runs when activated, but is not needed, nor is it desired, to have it run constantly.</a:t>
            </a:r>
          </a:p>
          <a:p>
            <a:r>
              <a:rPr lang="en-US" dirty="0" smtClean="0"/>
              <a:t>It is manually controlled.</a:t>
            </a:r>
          </a:p>
          <a:p>
            <a:endParaRPr lang="en-US" dirty="0" smtClean="0"/>
          </a:p>
          <a:p>
            <a:endParaRPr lang="en-US" dirty="0" smtClean="0"/>
          </a:p>
          <a:p>
            <a:r>
              <a:rPr lang="en-US" dirty="0" smtClean="0"/>
              <a:t>A slightly more complicated example would be a home heating/air conditioning system.</a:t>
            </a:r>
          </a:p>
          <a:p>
            <a:r>
              <a:rPr lang="en-US" dirty="0" smtClean="0"/>
              <a:t>It turns on and off automatically as the temperature changes, basically regulating its own actions depending on the conditions.</a:t>
            </a:r>
          </a:p>
          <a:p>
            <a:endParaRPr lang="en-US" dirty="0" smtClean="0"/>
          </a:p>
          <a:p>
            <a:endParaRPr lang="en-US" dirty="0" smtClean="0"/>
          </a:p>
        </p:txBody>
      </p:sp>
      <p:pic>
        <p:nvPicPr>
          <p:cNvPr id="5122" name="Picture 2"/>
          <p:cNvPicPr>
            <a:picLocks noChangeAspect="1" noChangeArrowheads="1"/>
          </p:cNvPicPr>
          <p:nvPr/>
        </p:nvPicPr>
        <p:blipFill>
          <a:blip r:embed="rId2" cstate="print"/>
          <a:srcRect/>
          <a:stretch>
            <a:fillRect/>
          </a:stretch>
        </p:blipFill>
        <p:spPr bwMode="auto">
          <a:xfrm>
            <a:off x="6934200" y="1066800"/>
            <a:ext cx="1981200" cy="2306877"/>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6655981" y="4572001"/>
            <a:ext cx="2488019"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smtClean="0"/>
              <a:t>A more complicated example would be a vending machine.</a:t>
            </a:r>
          </a:p>
          <a:p>
            <a:r>
              <a:rPr lang="en-US" dirty="0" smtClean="0"/>
              <a:t>You activate it, tell it your selection and it delivers the product through a sometimes rather complicated process.</a:t>
            </a:r>
          </a:p>
          <a:p>
            <a:r>
              <a:rPr lang="en-US" dirty="0" smtClean="0"/>
              <a:t>This can require many steps to complete.</a:t>
            </a:r>
          </a:p>
          <a:p>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2819400" y="3581400"/>
            <a:ext cx="32766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smtClean="0"/>
              <a:t>This can be a simple mechanical process…</a:t>
            </a:r>
          </a:p>
          <a:p>
            <a:endParaRPr lang="en-US" dirty="0" smtClean="0"/>
          </a:p>
          <a:p>
            <a:endParaRPr lang="en-US" dirty="0" smtClean="0"/>
          </a:p>
          <a:p>
            <a:endParaRPr lang="en-US" dirty="0" smtClean="0"/>
          </a:p>
          <a:p>
            <a:r>
              <a:rPr lang="en-US" dirty="0" smtClean="0"/>
              <a:t>Or a complex electronically controlled one.</a:t>
            </a:r>
          </a:p>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3733800" y="838200"/>
            <a:ext cx="1752600" cy="17526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514600" y="3316612"/>
            <a:ext cx="4448175" cy="3331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smtClean="0"/>
              <a:t>Lets break this down to its basics.</a:t>
            </a:r>
          </a:p>
          <a:p>
            <a:endParaRPr lang="en-US" dirty="0" smtClean="0"/>
          </a:p>
          <a:p>
            <a:r>
              <a:rPr lang="en-US" dirty="0" smtClean="0"/>
              <a:t>Control can be:</a:t>
            </a:r>
          </a:p>
          <a:p>
            <a:pPr lvl="1"/>
            <a:r>
              <a:rPr lang="en-US" dirty="0" smtClean="0"/>
              <a:t>Manual or Automatic</a:t>
            </a:r>
          </a:p>
          <a:p>
            <a:pPr lvl="1"/>
            <a:r>
              <a:rPr lang="en-US" dirty="0" smtClean="0"/>
              <a:t>Mechanical or Electronic</a:t>
            </a:r>
          </a:p>
          <a:p>
            <a:pPr marL="342900" lvl="1" indent="-342900">
              <a:buFont typeface="Arial" pitchFamily="34" charset="0"/>
              <a:buChar char="•"/>
            </a:pPr>
            <a:endParaRPr lang="en-US" dirty="0" smtClean="0"/>
          </a:p>
          <a:p>
            <a:pPr marL="342900" lvl="1" indent="-342900">
              <a:buFont typeface="Arial" pitchFamily="34" charset="0"/>
              <a:buChar char="•"/>
            </a:pPr>
            <a:r>
              <a:rPr lang="en-US" dirty="0" smtClean="0"/>
              <a:t>It can also be Simple or Complex</a:t>
            </a:r>
          </a:p>
          <a:p>
            <a:pPr lvl="1"/>
            <a:r>
              <a:rPr lang="en-US" dirty="0" smtClean="0"/>
              <a:t>Be careful here as this is subjective.</a:t>
            </a:r>
          </a:p>
          <a:p>
            <a:pPr lvl="1"/>
            <a:r>
              <a:rPr lang="en-US" dirty="0" smtClean="0"/>
              <a:t>What may look complex ends up being rather simple in comparison to other control schemes.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1676</Words>
  <Application>Microsoft Office PowerPoint</Application>
  <PresentationFormat>On-screen Show (4:3)</PresentationFormat>
  <Paragraphs>117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What is a Microcontroller?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Control</vt:lpstr>
      <vt:lpstr>Side note</vt:lpstr>
      <vt:lpstr>Relay Logic</vt:lpstr>
      <vt:lpstr>PowerPoint Presentation</vt:lpstr>
      <vt:lpstr>Computer Control</vt:lpstr>
      <vt:lpstr>PowerPoint Presentation</vt:lpstr>
      <vt:lpstr>PowerPoint Presentation</vt:lpstr>
      <vt:lpstr>PowerPoint Presentation</vt:lpstr>
      <vt:lpstr>PowerPoint Presentation</vt:lpstr>
      <vt:lpstr>Programmable Logic Controller </vt:lpstr>
      <vt:lpstr>PowerPoint Presentation</vt:lpstr>
      <vt:lpstr>Microcontroller</vt:lpstr>
      <vt:lpstr>PowerPoint Presentation</vt:lpstr>
      <vt:lpstr>PowerPoint Presentation</vt:lpstr>
      <vt:lpstr>Programmable Interface Controller (PIC)</vt:lpstr>
      <vt:lpstr>PowerPoint Presentation</vt:lpstr>
      <vt:lpstr>Arduino</vt:lpstr>
      <vt:lpstr> The Basic Stamp</vt:lpstr>
    </vt:vector>
  </TitlesOfParts>
  <Company>South Plains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Stamp</dc:title>
  <dc:creator>Electronics</dc:creator>
  <cp:lastModifiedBy>IMET</cp:lastModifiedBy>
  <cp:revision>63</cp:revision>
  <dcterms:created xsi:type="dcterms:W3CDTF">2010-07-05T06:47:38Z</dcterms:created>
  <dcterms:modified xsi:type="dcterms:W3CDTF">2014-06-05T05:47:48Z</dcterms:modified>
</cp:coreProperties>
</file>