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8" r:id="rId8"/>
    <p:sldId id="267" r:id="rId9"/>
    <p:sldId id="262" r:id="rId10"/>
    <p:sldId id="269" r:id="rId11"/>
    <p:sldId id="265" r:id="rId12"/>
    <p:sldId id="263" r:id="rId13"/>
    <p:sldId id="270" r:id="rId14"/>
    <p:sldId id="264" r:id="rId15"/>
    <p:sldId id="266"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164"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B4AF1E-F62A-4C76-90BF-16F2AC568CE9}" type="datetimeFigureOut">
              <a:rPr lang="en-US" smtClean="0"/>
              <a:t>8/1/2021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91EB01-FD14-4A51-82D8-32065530F302}" type="slidenum">
              <a:rPr lang="en-US" smtClean="0"/>
              <a:t>‹#›</a:t>
            </a:fld>
            <a:endParaRPr lang="en-US"/>
          </a:p>
        </p:txBody>
      </p:sp>
    </p:spTree>
    <p:extLst>
      <p:ext uri="{BB962C8B-B14F-4D97-AF65-F5344CB8AC3E}">
        <p14:creationId xmlns:p14="http://schemas.microsoft.com/office/powerpoint/2010/main" val="60334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B4AF1E-F62A-4C76-90BF-16F2AC568CE9}" type="datetimeFigureOut">
              <a:rPr lang="en-US" smtClean="0"/>
              <a:t>8/1/2021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91EB01-FD14-4A51-82D8-32065530F302}" type="slidenum">
              <a:rPr lang="en-US" smtClean="0"/>
              <a:t>‹#›</a:t>
            </a:fld>
            <a:endParaRPr lang="en-US"/>
          </a:p>
        </p:txBody>
      </p:sp>
    </p:spTree>
    <p:extLst>
      <p:ext uri="{BB962C8B-B14F-4D97-AF65-F5344CB8AC3E}">
        <p14:creationId xmlns:p14="http://schemas.microsoft.com/office/powerpoint/2010/main" val="4178080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B4AF1E-F62A-4C76-90BF-16F2AC568CE9}" type="datetimeFigureOut">
              <a:rPr lang="en-US" smtClean="0"/>
              <a:t>8/1/2021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91EB01-FD14-4A51-82D8-32065530F302}" type="slidenum">
              <a:rPr lang="en-US" smtClean="0"/>
              <a:t>‹#›</a:t>
            </a:fld>
            <a:endParaRPr lang="en-US"/>
          </a:p>
        </p:txBody>
      </p:sp>
    </p:spTree>
    <p:extLst>
      <p:ext uri="{BB962C8B-B14F-4D97-AF65-F5344CB8AC3E}">
        <p14:creationId xmlns:p14="http://schemas.microsoft.com/office/powerpoint/2010/main" val="3070695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B4AF1E-F62A-4C76-90BF-16F2AC568CE9}" type="datetimeFigureOut">
              <a:rPr lang="en-US" smtClean="0"/>
              <a:t>8/1/2021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91EB01-FD14-4A51-82D8-32065530F302}" type="slidenum">
              <a:rPr lang="en-US" smtClean="0"/>
              <a:t>‹#›</a:t>
            </a:fld>
            <a:endParaRPr lang="en-US"/>
          </a:p>
        </p:txBody>
      </p:sp>
    </p:spTree>
    <p:extLst>
      <p:ext uri="{BB962C8B-B14F-4D97-AF65-F5344CB8AC3E}">
        <p14:creationId xmlns:p14="http://schemas.microsoft.com/office/powerpoint/2010/main" val="291574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B4AF1E-F62A-4C76-90BF-16F2AC568CE9}" type="datetimeFigureOut">
              <a:rPr lang="en-US" smtClean="0"/>
              <a:t>8/1/2021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91EB01-FD14-4A51-82D8-32065530F302}" type="slidenum">
              <a:rPr lang="en-US" smtClean="0"/>
              <a:t>‹#›</a:t>
            </a:fld>
            <a:endParaRPr lang="en-US"/>
          </a:p>
        </p:txBody>
      </p:sp>
    </p:spTree>
    <p:extLst>
      <p:ext uri="{BB962C8B-B14F-4D97-AF65-F5344CB8AC3E}">
        <p14:creationId xmlns:p14="http://schemas.microsoft.com/office/powerpoint/2010/main" val="2906673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B4AF1E-F62A-4C76-90BF-16F2AC568CE9}" type="datetimeFigureOut">
              <a:rPr lang="en-US" smtClean="0"/>
              <a:t>8/1/2021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91EB01-FD14-4A51-82D8-32065530F302}" type="slidenum">
              <a:rPr lang="en-US" smtClean="0"/>
              <a:t>‹#›</a:t>
            </a:fld>
            <a:endParaRPr lang="en-US"/>
          </a:p>
        </p:txBody>
      </p:sp>
    </p:spTree>
    <p:extLst>
      <p:ext uri="{BB962C8B-B14F-4D97-AF65-F5344CB8AC3E}">
        <p14:creationId xmlns:p14="http://schemas.microsoft.com/office/powerpoint/2010/main" val="2739601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B4AF1E-F62A-4C76-90BF-16F2AC568CE9}" type="datetimeFigureOut">
              <a:rPr lang="en-US" smtClean="0"/>
              <a:t>8/1/2021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91EB01-FD14-4A51-82D8-32065530F302}" type="slidenum">
              <a:rPr lang="en-US" smtClean="0"/>
              <a:t>‹#›</a:t>
            </a:fld>
            <a:endParaRPr lang="en-US"/>
          </a:p>
        </p:txBody>
      </p:sp>
    </p:spTree>
    <p:extLst>
      <p:ext uri="{BB962C8B-B14F-4D97-AF65-F5344CB8AC3E}">
        <p14:creationId xmlns:p14="http://schemas.microsoft.com/office/powerpoint/2010/main" val="2538160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B4AF1E-F62A-4C76-90BF-16F2AC568CE9}" type="datetimeFigureOut">
              <a:rPr lang="en-US" smtClean="0"/>
              <a:t>8/1/2021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91EB01-FD14-4A51-82D8-32065530F302}" type="slidenum">
              <a:rPr lang="en-US" smtClean="0"/>
              <a:t>‹#›</a:t>
            </a:fld>
            <a:endParaRPr lang="en-US"/>
          </a:p>
        </p:txBody>
      </p:sp>
    </p:spTree>
    <p:extLst>
      <p:ext uri="{BB962C8B-B14F-4D97-AF65-F5344CB8AC3E}">
        <p14:creationId xmlns:p14="http://schemas.microsoft.com/office/powerpoint/2010/main" val="448506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B4AF1E-F62A-4C76-90BF-16F2AC568CE9}" type="datetimeFigureOut">
              <a:rPr lang="en-US" smtClean="0"/>
              <a:t>8/1/2021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91EB01-FD14-4A51-82D8-32065530F302}" type="slidenum">
              <a:rPr lang="en-US" smtClean="0"/>
              <a:t>‹#›</a:t>
            </a:fld>
            <a:endParaRPr lang="en-US"/>
          </a:p>
        </p:txBody>
      </p:sp>
    </p:spTree>
    <p:extLst>
      <p:ext uri="{BB962C8B-B14F-4D97-AF65-F5344CB8AC3E}">
        <p14:creationId xmlns:p14="http://schemas.microsoft.com/office/powerpoint/2010/main" val="1105295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B4AF1E-F62A-4C76-90BF-16F2AC568CE9}" type="datetimeFigureOut">
              <a:rPr lang="en-US" smtClean="0"/>
              <a:t>8/1/2021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91EB01-FD14-4A51-82D8-32065530F302}" type="slidenum">
              <a:rPr lang="en-US" smtClean="0"/>
              <a:t>‹#›</a:t>
            </a:fld>
            <a:endParaRPr lang="en-US"/>
          </a:p>
        </p:txBody>
      </p:sp>
    </p:spTree>
    <p:extLst>
      <p:ext uri="{BB962C8B-B14F-4D97-AF65-F5344CB8AC3E}">
        <p14:creationId xmlns:p14="http://schemas.microsoft.com/office/powerpoint/2010/main" val="1709570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B4AF1E-F62A-4C76-90BF-16F2AC568CE9}" type="datetimeFigureOut">
              <a:rPr lang="en-US" smtClean="0"/>
              <a:t>8/1/2021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91EB01-FD14-4A51-82D8-32065530F302}" type="slidenum">
              <a:rPr lang="en-US" smtClean="0"/>
              <a:t>‹#›</a:t>
            </a:fld>
            <a:endParaRPr lang="en-US"/>
          </a:p>
        </p:txBody>
      </p:sp>
    </p:spTree>
    <p:extLst>
      <p:ext uri="{BB962C8B-B14F-4D97-AF65-F5344CB8AC3E}">
        <p14:creationId xmlns:p14="http://schemas.microsoft.com/office/powerpoint/2010/main" val="2943658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B4AF1E-F62A-4C76-90BF-16F2AC568CE9}" type="datetimeFigureOut">
              <a:rPr lang="en-US" smtClean="0"/>
              <a:t>8/1/2021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91EB01-FD14-4A51-82D8-32065530F302}" type="slidenum">
              <a:rPr lang="en-US" smtClean="0"/>
              <a:t>‹#›</a:t>
            </a:fld>
            <a:endParaRPr lang="en-US"/>
          </a:p>
        </p:txBody>
      </p:sp>
    </p:spTree>
    <p:extLst>
      <p:ext uri="{BB962C8B-B14F-4D97-AF65-F5344CB8AC3E}">
        <p14:creationId xmlns:p14="http://schemas.microsoft.com/office/powerpoint/2010/main" val="14507453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en.wikipedia.org/wiki/List_of_programming_language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Arduino</a:t>
            </a:r>
            <a:endParaRPr lang="en-US" dirty="0"/>
          </a:p>
        </p:txBody>
      </p:sp>
      <p:sp>
        <p:nvSpPr>
          <p:cNvPr id="3" name="Subtitle 2"/>
          <p:cNvSpPr>
            <a:spLocks noGrp="1"/>
          </p:cNvSpPr>
          <p:nvPr>
            <p:ph type="subTitle" idx="1"/>
          </p:nvPr>
        </p:nvSpPr>
        <p:spPr/>
        <p:txBody>
          <a:bodyPr/>
          <a:lstStyle/>
          <a:p>
            <a:r>
              <a:rPr lang="en-US" dirty="0" smtClean="0"/>
              <a:t>How to write a program</a:t>
            </a:r>
            <a:endParaRPr lang="en-US" dirty="0"/>
          </a:p>
        </p:txBody>
      </p:sp>
    </p:spTree>
    <p:extLst>
      <p:ext uri="{BB962C8B-B14F-4D97-AF65-F5344CB8AC3E}">
        <p14:creationId xmlns:p14="http://schemas.microsoft.com/office/powerpoint/2010/main" val="34063735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Example:</a:t>
            </a:r>
            <a:endParaRPr lang="en-US" dirty="0"/>
          </a:p>
        </p:txBody>
      </p:sp>
      <p:sp>
        <p:nvSpPr>
          <p:cNvPr id="3" name="Content Placeholder 2"/>
          <p:cNvSpPr>
            <a:spLocks noGrp="1"/>
          </p:cNvSpPr>
          <p:nvPr>
            <p:ph idx="1"/>
          </p:nvPr>
        </p:nvSpPr>
        <p:spPr>
          <a:xfrm>
            <a:off x="457200" y="1600200"/>
            <a:ext cx="8229600" cy="5181600"/>
          </a:xfrm>
        </p:spPr>
        <p:txBody>
          <a:bodyPr>
            <a:normAutofit fontScale="62500" lnSpcReduction="20000"/>
          </a:bodyPr>
          <a:lstStyle/>
          <a:p>
            <a:r>
              <a:rPr lang="en-US" dirty="0" err="1"/>
              <a:t>i</a:t>
            </a:r>
            <a:r>
              <a:rPr lang="en-US" dirty="0" err="1" smtClean="0"/>
              <a:t>nt</a:t>
            </a:r>
            <a:r>
              <a:rPr lang="en-US" dirty="0" smtClean="0"/>
              <a:t> </a:t>
            </a:r>
            <a:r>
              <a:rPr lang="en-US" dirty="0" err="1" smtClean="0"/>
              <a:t>aaa</a:t>
            </a:r>
            <a:r>
              <a:rPr lang="en-US" dirty="0" smtClean="0"/>
              <a:t> = 0;</a:t>
            </a:r>
          </a:p>
          <a:p>
            <a:endParaRPr lang="en-US" dirty="0" smtClean="0"/>
          </a:p>
          <a:p>
            <a:r>
              <a:rPr lang="en-US" dirty="0" smtClean="0"/>
              <a:t>The above reserves the word “</a:t>
            </a:r>
            <a:r>
              <a:rPr lang="en-US" dirty="0" err="1" smtClean="0"/>
              <a:t>aaa</a:t>
            </a:r>
            <a:r>
              <a:rPr lang="en-US" dirty="0" smtClean="0"/>
              <a:t>” for use in your program and sets it to be used as a numerical variable, setting its initial value to Zero.</a:t>
            </a:r>
          </a:p>
          <a:p>
            <a:pPr lvl="1"/>
            <a:r>
              <a:rPr lang="en-US" dirty="0" err="1"/>
              <a:t>i</a:t>
            </a:r>
            <a:r>
              <a:rPr lang="en-US" dirty="0" err="1" smtClean="0"/>
              <a:t>nt</a:t>
            </a:r>
            <a:r>
              <a:rPr lang="en-US" dirty="0" smtClean="0"/>
              <a:t> stands for integer and lets the computer know that “</a:t>
            </a:r>
            <a:r>
              <a:rPr lang="en-US" dirty="0" err="1" smtClean="0"/>
              <a:t>aaa</a:t>
            </a:r>
            <a:r>
              <a:rPr lang="en-US" dirty="0" smtClean="0"/>
              <a:t>” will be a number.</a:t>
            </a:r>
          </a:p>
          <a:p>
            <a:endParaRPr lang="en-US" dirty="0"/>
          </a:p>
          <a:p>
            <a:r>
              <a:rPr lang="en-US" dirty="0" err="1" smtClean="0"/>
              <a:t>const</a:t>
            </a:r>
            <a:r>
              <a:rPr lang="en-US" dirty="0" smtClean="0"/>
              <a:t> </a:t>
            </a:r>
            <a:r>
              <a:rPr lang="en-US" dirty="0" err="1" smtClean="0"/>
              <a:t>int</a:t>
            </a:r>
            <a:r>
              <a:rPr lang="en-US" dirty="0" smtClean="0"/>
              <a:t> LED = 5;</a:t>
            </a:r>
          </a:p>
          <a:p>
            <a:endParaRPr lang="en-US" dirty="0"/>
          </a:p>
          <a:p>
            <a:pPr lvl="1"/>
            <a:r>
              <a:rPr lang="en-US" dirty="0" err="1"/>
              <a:t>const</a:t>
            </a:r>
            <a:r>
              <a:rPr lang="en-US" dirty="0"/>
              <a:t> </a:t>
            </a:r>
            <a:r>
              <a:rPr lang="en-US" dirty="0" err="1" smtClean="0"/>
              <a:t>int</a:t>
            </a:r>
            <a:r>
              <a:rPr lang="en-US" dirty="0" smtClean="0"/>
              <a:t> is a command used to reserve the word “LED” and attach it to a pin on the microcontroller. In this instance we have selected Pin #5.</a:t>
            </a:r>
          </a:p>
          <a:p>
            <a:pPr lvl="1"/>
            <a:r>
              <a:rPr lang="en-US" dirty="0" smtClean="0"/>
              <a:t>Basically as far as the program is concerned, we have nicknamed pin 5 as “LED”.</a:t>
            </a:r>
          </a:p>
          <a:p>
            <a:endParaRPr lang="en-US" dirty="0"/>
          </a:p>
          <a:p>
            <a:endParaRPr lang="en-US" dirty="0" smtClean="0"/>
          </a:p>
          <a:p>
            <a:r>
              <a:rPr lang="en-US" dirty="0" smtClean="0"/>
              <a:t>This is also a good area to put some REM statements, Basically notes about something, a description of the program or something like that.</a:t>
            </a:r>
          </a:p>
          <a:p>
            <a:pPr lvl="1"/>
            <a:r>
              <a:rPr lang="en-US" dirty="0" smtClean="0"/>
              <a:t>Often that is the first thing done starting right at the top.</a:t>
            </a:r>
            <a:endParaRPr lang="en-US" dirty="0"/>
          </a:p>
        </p:txBody>
      </p:sp>
    </p:spTree>
    <p:extLst>
      <p:ext uri="{BB962C8B-B14F-4D97-AF65-F5344CB8AC3E}">
        <p14:creationId xmlns:p14="http://schemas.microsoft.com/office/powerpoint/2010/main" val="1879836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 Statements</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REM statements are for comments and notes inside the program.</a:t>
            </a:r>
          </a:p>
          <a:p>
            <a:endParaRPr lang="en-US" dirty="0"/>
          </a:p>
          <a:p>
            <a:r>
              <a:rPr lang="en-US" dirty="0" smtClean="0"/>
              <a:t>If you are writing a long program it is handy to put comments right into the program that will not affect, or be seen by the program.</a:t>
            </a:r>
          </a:p>
          <a:p>
            <a:r>
              <a:rPr lang="en-US" dirty="0" smtClean="0"/>
              <a:t>Later if you need to return to continue working on a program it is handy to have included notes reminding yourself what something does or what you used this line of code for.</a:t>
            </a:r>
          </a:p>
          <a:p>
            <a:r>
              <a:rPr lang="en-US" dirty="0" smtClean="0"/>
              <a:t>They are not necessary, but really, really handy.</a:t>
            </a:r>
          </a:p>
          <a:p>
            <a:r>
              <a:rPr lang="en-US" dirty="0" smtClean="0"/>
              <a:t>Anything that starts with two forward slash marks is ignored. </a:t>
            </a:r>
          </a:p>
          <a:p>
            <a:r>
              <a:rPr lang="en-US" dirty="0" smtClean="0"/>
              <a:t>For example: </a:t>
            </a:r>
          </a:p>
          <a:p>
            <a:pPr lvl="1"/>
            <a:r>
              <a:rPr lang="en-US" dirty="0" smtClean="0"/>
              <a:t>// This is a test.</a:t>
            </a:r>
          </a:p>
          <a:p>
            <a:r>
              <a:rPr lang="en-US" dirty="0" smtClean="0"/>
              <a:t>Anything before the “//” is used in the program, but anything after it is ignored:</a:t>
            </a:r>
          </a:p>
          <a:p>
            <a:pPr lvl="1"/>
            <a:r>
              <a:rPr lang="en-US" dirty="0" err="1" smtClean="0"/>
              <a:t>digitalWrite</a:t>
            </a:r>
            <a:r>
              <a:rPr lang="en-US" dirty="0" smtClean="0"/>
              <a:t> (LED.HIGH)     // this command sets L3 to a high</a:t>
            </a:r>
            <a:r>
              <a:rPr lang="en-US" dirty="0"/>
              <a:t> </a:t>
            </a:r>
            <a:r>
              <a:rPr lang="en-US" dirty="0" smtClean="0"/>
              <a:t>output condition.</a:t>
            </a:r>
            <a:endParaRPr lang="en-US" dirty="0"/>
          </a:p>
          <a:p>
            <a:endParaRPr lang="en-US" dirty="0" smtClean="0"/>
          </a:p>
          <a:p>
            <a:r>
              <a:rPr lang="en-US" dirty="0" smtClean="0"/>
              <a:t>Rem Statements can be placed anywhere in the program and are ignored by the system.</a:t>
            </a:r>
            <a:endParaRPr lang="en-US" dirty="0"/>
          </a:p>
        </p:txBody>
      </p:sp>
    </p:spTree>
    <p:extLst>
      <p:ext uri="{BB962C8B-B14F-4D97-AF65-F5344CB8AC3E}">
        <p14:creationId xmlns:p14="http://schemas.microsoft.com/office/powerpoint/2010/main" val="4108857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void setup()</a:t>
            </a:r>
          </a:p>
        </p:txBody>
      </p:sp>
      <p:sp>
        <p:nvSpPr>
          <p:cNvPr id="3" name="Content Placeholder 2"/>
          <p:cNvSpPr>
            <a:spLocks noGrp="1"/>
          </p:cNvSpPr>
          <p:nvPr>
            <p:ph idx="1"/>
          </p:nvPr>
        </p:nvSpPr>
        <p:spPr/>
        <p:txBody>
          <a:bodyPr>
            <a:normAutofit fontScale="77500" lnSpcReduction="20000"/>
          </a:bodyPr>
          <a:lstStyle/>
          <a:p>
            <a:r>
              <a:rPr lang="en-US" dirty="0" smtClean="0"/>
              <a:t>The second Zone called “Void Setup()”, like the “Base Zone” is used only once when the sketch first starts, during power up or reset.</a:t>
            </a:r>
          </a:p>
          <a:p>
            <a:endParaRPr lang="en-US" dirty="0" smtClean="0"/>
          </a:p>
          <a:p>
            <a:r>
              <a:rPr lang="en-US" dirty="0" smtClean="0"/>
              <a:t>It is used for </a:t>
            </a:r>
            <a:r>
              <a:rPr lang="en-US" dirty="0"/>
              <a:t>pin </a:t>
            </a:r>
            <a:r>
              <a:rPr lang="en-US" dirty="0" smtClean="0"/>
              <a:t>modes or to start </a:t>
            </a:r>
            <a:r>
              <a:rPr lang="en-US" dirty="0"/>
              <a:t>using </a:t>
            </a:r>
            <a:r>
              <a:rPr lang="en-US" dirty="0" smtClean="0"/>
              <a:t>libraries</a:t>
            </a:r>
            <a:r>
              <a:rPr lang="en-US" dirty="0"/>
              <a:t>.</a:t>
            </a:r>
            <a:endParaRPr lang="en-US" dirty="0" smtClean="0"/>
          </a:p>
          <a:p>
            <a:pPr lvl="1"/>
            <a:r>
              <a:rPr lang="en-US" dirty="0" smtClean="0"/>
              <a:t>Libraries are additional program instructions that are installed to give the program features or abilities it does not have initially, but we aren’t going to mess with those here.</a:t>
            </a:r>
          </a:p>
          <a:p>
            <a:pPr lvl="1"/>
            <a:r>
              <a:rPr lang="en-US" dirty="0" smtClean="0"/>
              <a:t>Pin modes are where the real power of microcontrollers come into play. </a:t>
            </a:r>
          </a:p>
          <a:p>
            <a:pPr lvl="2"/>
            <a:r>
              <a:rPr lang="en-US" dirty="0" smtClean="0"/>
              <a:t>You get to pick a pin on the Arduino (Not just any pins, but you do get to pick a few designated ones) and tell the program what it will be and how to use it.</a:t>
            </a:r>
          </a:p>
          <a:p>
            <a:endParaRPr lang="en-US" dirty="0"/>
          </a:p>
          <a:p>
            <a:endParaRPr lang="en-US" dirty="0"/>
          </a:p>
        </p:txBody>
      </p:sp>
    </p:spTree>
    <p:extLst>
      <p:ext uri="{BB962C8B-B14F-4D97-AF65-F5344CB8AC3E}">
        <p14:creationId xmlns:p14="http://schemas.microsoft.com/office/powerpoint/2010/main" val="4958800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Pinmode</a:t>
            </a:r>
            <a:endParaRPr lang="en-US" dirty="0"/>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r>
              <a:rPr lang="en-US" dirty="0" smtClean="0"/>
              <a:t>An example would be:</a:t>
            </a:r>
          </a:p>
          <a:p>
            <a:pPr lvl="1"/>
            <a:r>
              <a:rPr lang="en-US" dirty="0" err="1" smtClean="0"/>
              <a:t>pinMode</a:t>
            </a:r>
            <a:r>
              <a:rPr lang="en-US" dirty="0" smtClean="0"/>
              <a:t> </a:t>
            </a:r>
            <a:r>
              <a:rPr lang="en-US" dirty="0"/>
              <a:t>(LED,OUTPUT</a:t>
            </a:r>
            <a:r>
              <a:rPr lang="en-US" dirty="0" smtClean="0"/>
              <a:t>);</a:t>
            </a:r>
          </a:p>
          <a:p>
            <a:endParaRPr lang="en-US" dirty="0"/>
          </a:p>
          <a:p>
            <a:r>
              <a:rPr lang="en-US" dirty="0" smtClean="0"/>
              <a:t>Here we activated the </a:t>
            </a:r>
            <a:r>
              <a:rPr lang="en-US" dirty="0" err="1" smtClean="0"/>
              <a:t>pinMode</a:t>
            </a:r>
            <a:r>
              <a:rPr lang="en-US" dirty="0" smtClean="0"/>
              <a:t> function and told the Arduino the pin that we nicknamed “LED” (pin 5) is to be configured to be used as an output pin.</a:t>
            </a:r>
          </a:p>
          <a:p>
            <a:endParaRPr lang="en-US" dirty="0" smtClean="0"/>
          </a:p>
          <a:p>
            <a:r>
              <a:rPr lang="en-US" dirty="0" smtClean="0"/>
              <a:t>Now, later on in the program we can have this pin output a “HIGH” (5-Volts) or a “LOW” (0-Volts).</a:t>
            </a:r>
          </a:p>
        </p:txBody>
      </p:sp>
    </p:spTree>
    <p:extLst>
      <p:ext uri="{BB962C8B-B14F-4D97-AF65-F5344CB8AC3E}">
        <p14:creationId xmlns:p14="http://schemas.microsoft.com/office/powerpoint/2010/main" val="16361254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void loop</a:t>
            </a:r>
            <a:r>
              <a:rPr lang="en-US" dirty="0" smtClean="0"/>
              <a:t>()</a:t>
            </a:r>
            <a:endParaRPr lang="en-US" dirty="0"/>
          </a:p>
        </p:txBody>
      </p:sp>
      <p:sp>
        <p:nvSpPr>
          <p:cNvPr id="3" name="Content Placeholder 2"/>
          <p:cNvSpPr>
            <a:spLocks noGrp="1"/>
          </p:cNvSpPr>
          <p:nvPr>
            <p:ph idx="1"/>
          </p:nvPr>
        </p:nvSpPr>
        <p:spPr/>
        <p:txBody>
          <a:bodyPr>
            <a:normAutofit fontScale="77500" lnSpcReduction="20000"/>
          </a:bodyPr>
          <a:lstStyle/>
          <a:p>
            <a:r>
              <a:rPr lang="en-US" dirty="0"/>
              <a:t>After creating a setup() function, which initializes and sets the initial values, the loop() function does precisely what its name suggests, and loops </a:t>
            </a:r>
            <a:r>
              <a:rPr lang="en-US" dirty="0" smtClean="0"/>
              <a:t>continually.</a:t>
            </a:r>
          </a:p>
          <a:p>
            <a:pPr lvl="1"/>
            <a:r>
              <a:rPr lang="en-US" dirty="0" smtClean="0"/>
              <a:t>Basically it will do whatever you tell it to do in this area starting at the top and one at a time moves down to the next line doing what each tells it to do.</a:t>
            </a:r>
          </a:p>
          <a:p>
            <a:pPr lvl="1"/>
            <a:r>
              <a:rPr lang="en-US" dirty="0" smtClean="0"/>
              <a:t>Once at the end of the program it starts over at the top of the void loop() and goes around again.</a:t>
            </a:r>
          </a:p>
          <a:p>
            <a:pPr lvl="1"/>
            <a:r>
              <a:rPr lang="en-US" dirty="0" smtClean="0"/>
              <a:t>This is basically the main part of the program.</a:t>
            </a:r>
          </a:p>
          <a:p>
            <a:endParaRPr lang="en-US" dirty="0" smtClean="0"/>
          </a:p>
          <a:p>
            <a:r>
              <a:rPr lang="en-US" dirty="0" smtClean="0"/>
              <a:t>The other zones are just to set the conditions for the program, and the loop is where the work is done once everything is in place giving it what it needs to do its job.</a:t>
            </a:r>
            <a:endParaRPr lang="en-US" dirty="0"/>
          </a:p>
        </p:txBody>
      </p:sp>
    </p:spTree>
    <p:extLst>
      <p:ext uri="{BB962C8B-B14F-4D97-AF65-F5344CB8AC3E}">
        <p14:creationId xmlns:p14="http://schemas.microsoft.com/office/powerpoint/2010/main" val="25323776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All scripts have to have the following as a bare minimum.</a:t>
            </a:r>
            <a:endParaRPr lang="en-US" dirty="0"/>
          </a:p>
        </p:txBody>
      </p:sp>
      <p:sp>
        <p:nvSpPr>
          <p:cNvPr id="3" name="Content Placeholder 2"/>
          <p:cNvSpPr>
            <a:spLocks noGrp="1"/>
          </p:cNvSpPr>
          <p:nvPr>
            <p:ph idx="1"/>
          </p:nvPr>
        </p:nvSpPr>
        <p:spPr/>
        <p:txBody>
          <a:bodyPr>
            <a:normAutofit fontScale="85000" lnSpcReduction="20000"/>
          </a:bodyPr>
          <a:lstStyle/>
          <a:p>
            <a:endParaRPr lang="en-US" dirty="0" smtClean="0"/>
          </a:p>
          <a:p>
            <a:r>
              <a:rPr lang="en-US" dirty="0" smtClean="0"/>
              <a:t>void </a:t>
            </a:r>
            <a:r>
              <a:rPr lang="en-US" dirty="0"/>
              <a:t>setup() {</a:t>
            </a:r>
          </a:p>
          <a:p>
            <a:r>
              <a:rPr lang="en-US" dirty="0"/>
              <a:t>  // put your setup code here, to run once:</a:t>
            </a:r>
          </a:p>
          <a:p>
            <a:endParaRPr lang="en-US" dirty="0"/>
          </a:p>
          <a:p>
            <a:r>
              <a:rPr lang="en-US" dirty="0"/>
              <a:t>}</a:t>
            </a:r>
          </a:p>
          <a:p>
            <a:endParaRPr lang="en-US" dirty="0"/>
          </a:p>
          <a:p>
            <a:r>
              <a:rPr lang="en-US" dirty="0"/>
              <a:t>void loop() {</a:t>
            </a:r>
          </a:p>
          <a:p>
            <a:r>
              <a:rPr lang="en-US" dirty="0"/>
              <a:t>  // put your main code here, to run repeatedly:</a:t>
            </a:r>
          </a:p>
          <a:p>
            <a:endParaRPr lang="en-US" dirty="0"/>
          </a:p>
          <a:p>
            <a:r>
              <a:rPr lang="en-US" dirty="0"/>
              <a:t>}</a:t>
            </a:r>
          </a:p>
        </p:txBody>
      </p:sp>
    </p:spTree>
    <p:extLst>
      <p:ext uri="{BB962C8B-B14F-4D97-AF65-F5344CB8AC3E}">
        <p14:creationId xmlns:p14="http://schemas.microsoft.com/office/powerpoint/2010/main" val="7422198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One to work out as a class</a:t>
            </a:r>
            <a:endParaRPr lang="en-US" dirty="0"/>
          </a:p>
        </p:txBody>
      </p:sp>
      <p:sp>
        <p:nvSpPr>
          <p:cNvPr id="3" name="Content Placeholder 2"/>
          <p:cNvSpPr>
            <a:spLocks noGrp="1"/>
          </p:cNvSpPr>
          <p:nvPr>
            <p:ph idx="1"/>
          </p:nvPr>
        </p:nvSpPr>
        <p:spPr>
          <a:xfrm>
            <a:off x="457200" y="914400"/>
            <a:ext cx="8229600" cy="5791200"/>
          </a:xfrm>
        </p:spPr>
        <p:txBody>
          <a:bodyPr>
            <a:normAutofit fontScale="47500" lnSpcReduction="20000"/>
          </a:bodyPr>
          <a:lstStyle/>
          <a:p>
            <a:endParaRPr lang="en-US" dirty="0"/>
          </a:p>
          <a:p>
            <a:r>
              <a:rPr lang="en-US" dirty="0" err="1"/>
              <a:t>const</a:t>
            </a:r>
            <a:r>
              <a:rPr lang="en-US" dirty="0"/>
              <a:t> </a:t>
            </a:r>
            <a:r>
              <a:rPr lang="en-US" dirty="0" err="1"/>
              <a:t>int</a:t>
            </a:r>
            <a:r>
              <a:rPr lang="en-US" dirty="0"/>
              <a:t> LED = 8;</a:t>
            </a:r>
          </a:p>
          <a:p>
            <a:r>
              <a:rPr lang="en-US" dirty="0" err="1"/>
              <a:t>int</a:t>
            </a:r>
            <a:r>
              <a:rPr lang="en-US" dirty="0"/>
              <a:t> </a:t>
            </a:r>
            <a:r>
              <a:rPr lang="en-US" dirty="0" err="1"/>
              <a:t>aaa</a:t>
            </a:r>
            <a:r>
              <a:rPr lang="en-US" dirty="0"/>
              <a:t> = 0;</a:t>
            </a:r>
          </a:p>
          <a:p>
            <a:endParaRPr lang="en-US" dirty="0"/>
          </a:p>
          <a:p>
            <a:r>
              <a:rPr lang="en-US" dirty="0"/>
              <a:t>void setup() {</a:t>
            </a:r>
          </a:p>
          <a:p>
            <a:r>
              <a:rPr lang="en-US" dirty="0"/>
              <a:t>  // put your setup code here, to run once:</a:t>
            </a:r>
          </a:p>
          <a:p>
            <a:r>
              <a:rPr lang="en-US" dirty="0" err="1" smtClean="0"/>
              <a:t>pinMode</a:t>
            </a:r>
            <a:r>
              <a:rPr lang="en-US" dirty="0" smtClean="0"/>
              <a:t> </a:t>
            </a:r>
            <a:r>
              <a:rPr lang="en-US" dirty="0"/>
              <a:t>(LED,OUTPUT);</a:t>
            </a:r>
          </a:p>
          <a:p>
            <a:r>
              <a:rPr lang="en-US" dirty="0"/>
              <a:t>}</a:t>
            </a:r>
          </a:p>
          <a:p>
            <a:endParaRPr lang="en-US" dirty="0"/>
          </a:p>
          <a:p>
            <a:r>
              <a:rPr lang="en-US" dirty="0"/>
              <a:t>void loop() {</a:t>
            </a:r>
          </a:p>
          <a:p>
            <a:r>
              <a:rPr lang="en-US" dirty="0" err="1"/>
              <a:t>digitalWrite</a:t>
            </a:r>
            <a:r>
              <a:rPr lang="en-US" dirty="0"/>
              <a:t> (LED,HIGH);</a:t>
            </a:r>
          </a:p>
          <a:p>
            <a:r>
              <a:rPr lang="en-US" dirty="0"/>
              <a:t>delay (100);</a:t>
            </a:r>
          </a:p>
          <a:p>
            <a:r>
              <a:rPr lang="en-US" dirty="0" err="1"/>
              <a:t>digitalWrite</a:t>
            </a:r>
            <a:r>
              <a:rPr lang="en-US" dirty="0"/>
              <a:t> (LED,LOW);</a:t>
            </a:r>
          </a:p>
          <a:p>
            <a:r>
              <a:rPr lang="en-US" dirty="0"/>
              <a:t>delay (100);</a:t>
            </a:r>
          </a:p>
          <a:p>
            <a:r>
              <a:rPr lang="en-US" dirty="0" err="1"/>
              <a:t>aaa</a:t>
            </a:r>
            <a:r>
              <a:rPr lang="en-US" dirty="0"/>
              <a:t> = </a:t>
            </a:r>
            <a:r>
              <a:rPr lang="en-US" dirty="0" err="1"/>
              <a:t>aaa</a:t>
            </a:r>
            <a:r>
              <a:rPr lang="en-US" dirty="0"/>
              <a:t> + 1;</a:t>
            </a:r>
          </a:p>
          <a:p>
            <a:endParaRPr lang="en-US" dirty="0"/>
          </a:p>
          <a:p>
            <a:r>
              <a:rPr lang="en-US" dirty="0"/>
              <a:t>if (</a:t>
            </a:r>
            <a:r>
              <a:rPr lang="en-US" dirty="0" err="1"/>
              <a:t>aaa</a:t>
            </a:r>
            <a:r>
              <a:rPr lang="en-US" dirty="0"/>
              <a:t> == 20)     // "==" is used to </a:t>
            </a:r>
            <a:r>
              <a:rPr lang="en-US" dirty="0" err="1"/>
              <a:t>compair</a:t>
            </a:r>
            <a:r>
              <a:rPr lang="en-US" dirty="0"/>
              <a:t> two things</a:t>
            </a:r>
          </a:p>
          <a:p>
            <a:r>
              <a:rPr lang="en-US" dirty="0"/>
              <a:t>{</a:t>
            </a:r>
          </a:p>
          <a:p>
            <a:r>
              <a:rPr lang="en-US" dirty="0"/>
              <a:t>  </a:t>
            </a:r>
            <a:r>
              <a:rPr lang="en-US" dirty="0" err="1"/>
              <a:t>aaa</a:t>
            </a:r>
            <a:r>
              <a:rPr lang="en-US" dirty="0"/>
              <a:t>=0;</a:t>
            </a:r>
          </a:p>
          <a:p>
            <a:r>
              <a:rPr lang="en-US" dirty="0"/>
              <a:t>  </a:t>
            </a:r>
            <a:r>
              <a:rPr lang="en-US" dirty="0" err="1"/>
              <a:t>digitalWrite</a:t>
            </a:r>
            <a:r>
              <a:rPr lang="en-US" dirty="0"/>
              <a:t> (LED,1);    // Note how instead of HIGH or LOW</a:t>
            </a:r>
          </a:p>
          <a:p>
            <a:r>
              <a:rPr lang="en-US" dirty="0"/>
              <a:t>  delay (5000);           // you can simply use 1 or 0.</a:t>
            </a:r>
          </a:p>
          <a:p>
            <a:r>
              <a:rPr lang="en-US" dirty="0"/>
              <a:t>}</a:t>
            </a:r>
          </a:p>
          <a:p>
            <a:endParaRPr lang="en-US" dirty="0"/>
          </a:p>
          <a:p>
            <a:r>
              <a:rPr lang="en-US" dirty="0"/>
              <a:t>}</a:t>
            </a:r>
            <a:endParaRPr lang="en-US" dirty="0" smtClean="0"/>
          </a:p>
        </p:txBody>
      </p:sp>
      <p:sp>
        <p:nvSpPr>
          <p:cNvPr id="4" name="Right Brace 3"/>
          <p:cNvSpPr/>
          <p:nvPr/>
        </p:nvSpPr>
        <p:spPr>
          <a:xfrm>
            <a:off x="5480956" y="1008154"/>
            <a:ext cx="381000" cy="630554"/>
          </a:xfrm>
          <a:prstGeom prst="rightBrace">
            <a:avLst>
              <a:gd name="adj1" fmla="val 8333"/>
              <a:gd name="adj2" fmla="val 51633"/>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Right Brace 4"/>
          <p:cNvSpPr/>
          <p:nvPr/>
        </p:nvSpPr>
        <p:spPr>
          <a:xfrm>
            <a:off x="5484223" y="1828800"/>
            <a:ext cx="413657" cy="108149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Right Brace 5"/>
          <p:cNvSpPr/>
          <p:nvPr/>
        </p:nvSpPr>
        <p:spPr>
          <a:xfrm>
            <a:off x="5486400" y="3048000"/>
            <a:ext cx="413657" cy="3296739"/>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8" name="Straight Connector 7"/>
          <p:cNvCxnSpPr/>
          <p:nvPr/>
        </p:nvCxnSpPr>
        <p:spPr>
          <a:xfrm flipH="1">
            <a:off x="1143000" y="1008154"/>
            <a:ext cx="4337956" cy="5864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a:stCxn id="4" idx="2"/>
          </p:cNvCxnSpPr>
          <p:nvPr/>
        </p:nvCxnSpPr>
        <p:spPr>
          <a:xfrm flipH="1">
            <a:off x="1143000" y="1638708"/>
            <a:ext cx="4337956" cy="39529"/>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1143000" y="1828801"/>
            <a:ext cx="4337956" cy="3952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a:endCxn id="5" idx="2"/>
          </p:cNvCxnSpPr>
          <p:nvPr/>
        </p:nvCxnSpPr>
        <p:spPr>
          <a:xfrm>
            <a:off x="1143000" y="2910296"/>
            <a:ext cx="434122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1905000" y="3048000"/>
            <a:ext cx="35759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6" idx="2"/>
          </p:cNvCxnSpPr>
          <p:nvPr/>
        </p:nvCxnSpPr>
        <p:spPr>
          <a:xfrm flipH="1">
            <a:off x="1219200" y="6344739"/>
            <a:ext cx="4267200" cy="0"/>
          </a:xfrm>
          <a:prstGeom prst="line">
            <a:avLst/>
          </a:prstGeom>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5767923" y="836618"/>
            <a:ext cx="3109377" cy="923330"/>
          </a:xfrm>
          <a:prstGeom prst="rect">
            <a:avLst/>
          </a:prstGeom>
          <a:noFill/>
        </p:spPr>
        <p:txBody>
          <a:bodyPr wrap="none" lIns="91440" tIns="45720" rIns="91440" bIns="45720">
            <a:spAutoFit/>
          </a:bodyPr>
          <a:lstStyle/>
          <a:p>
            <a:pPr algn="ctr"/>
            <a:r>
              <a:rPr lang="en-US" sz="5400" b="1" dirty="0" smtClean="0">
                <a:ln w="9525">
                  <a:solidFill>
                    <a:schemeClr val="bg1"/>
                  </a:solidFill>
                  <a:prstDash val="solid"/>
                </a:ln>
                <a:effectLst>
                  <a:outerShdw blurRad="12700" dist="38100" dir="2700000" algn="tl" rotWithShape="0">
                    <a:schemeClr val="bg1">
                      <a:lumMod val="50000"/>
                    </a:schemeClr>
                  </a:outerShdw>
                </a:effectLst>
              </a:rPr>
              <a:t>Base Zone</a:t>
            </a:r>
            <a:endPar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24" name="Rectangle 23"/>
          <p:cNvSpPr/>
          <p:nvPr/>
        </p:nvSpPr>
        <p:spPr>
          <a:xfrm>
            <a:off x="5767923" y="1847033"/>
            <a:ext cx="3286477" cy="923330"/>
          </a:xfrm>
          <a:prstGeom prst="rect">
            <a:avLst/>
          </a:prstGeom>
          <a:noFill/>
        </p:spPr>
        <p:txBody>
          <a:bodyPr wrap="none" lIns="91440" tIns="45720" rIns="91440" bIns="45720">
            <a:spAutoFit/>
          </a:bodyPr>
          <a:lstStyle/>
          <a:p>
            <a:pPr algn="ctr"/>
            <a:r>
              <a:rPr lang="en-US"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Void Setup</a:t>
            </a:r>
            <a:endPar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25" name="Rectangle 24"/>
          <p:cNvSpPr/>
          <p:nvPr/>
        </p:nvSpPr>
        <p:spPr>
          <a:xfrm>
            <a:off x="5767923" y="4165843"/>
            <a:ext cx="3041154" cy="923330"/>
          </a:xfrm>
          <a:prstGeom prst="rect">
            <a:avLst/>
          </a:prstGeom>
          <a:noFill/>
        </p:spPr>
        <p:txBody>
          <a:bodyPr wrap="none" lIns="91440" tIns="45720" rIns="91440" bIns="45720">
            <a:spAutoFit/>
          </a:bodyPr>
          <a:lstStyle/>
          <a:p>
            <a:pPr algn="ctr"/>
            <a:r>
              <a:rPr lang="en-US" sz="5400" b="1" cap="none" spc="0"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Void Loop</a:t>
            </a:r>
            <a:endPar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1564919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324600"/>
          </a:xfrm>
        </p:spPr>
        <p:txBody>
          <a:bodyPr>
            <a:normAutofit fontScale="92500" lnSpcReduction="10000"/>
          </a:bodyPr>
          <a:lstStyle/>
          <a:p>
            <a:r>
              <a:rPr lang="en-US" dirty="0" smtClean="0"/>
              <a:t>There are many programing languages out there in the world.</a:t>
            </a:r>
          </a:p>
          <a:p>
            <a:pPr lvl="2"/>
            <a:r>
              <a:rPr lang="en-US" dirty="0" smtClean="0"/>
              <a:t>Basic</a:t>
            </a:r>
          </a:p>
          <a:p>
            <a:pPr lvl="2"/>
            <a:r>
              <a:rPr lang="en-US" dirty="0" smtClean="0"/>
              <a:t>Visual Basic</a:t>
            </a:r>
          </a:p>
          <a:p>
            <a:pPr lvl="2"/>
            <a:r>
              <a:rPr lang="en-US" dirty="0" smtClean="0"/>
              <a:t>C</a:t>
            </a:r>
          </a:p>
          <a:p>
            <a:pPr lvl="2"/>
            <a:r>
              <a:rPr lang="en-US" dirty="0" smtClean="0"/>
              <a:t>C++</a:t>
            </a:r>
          </a:p>
          <a:p>
            <a:pPr lvl="2"/>
            <a:r>
              <a:rPr lang="en-US" dirty="0" smtClean="0"/>
              <a:t>G-Code </a:t>
            </a:r>
          </a:p>
          <a:p>
            <a:pPr lvl="2"/>
            <a:r>
              <a:rPr lang="en-US" dirty="0" smtClean="0"/>
              <a:t>Java</a:t>
            </a:r>
          </a:p>
          <a:p>
            <a:pPr lvl="2"/>
            <a:r>
              <a:rPr lang="en-US" dirty="0" smtClean="0"/>
              <a:t>MATLAB</a:t>
            </a:r>
          </a:p>
          <a:p>
            <a:pPr lvl="2"/>
            <a:r>
              <a:rPr lang="en-US" dirty="0" smtClean="0"/>
              <a:t>Python</a:t>
            </a:r>
          </a:p>
          <a:p>
            <a:pPr lvl="2"/>
            <a:endParaRPr lang="en-US" dirty="0" smtClean="0"/>
          </a:p>
          <a:p>
            <a:r>
              <a:rPr lang="en-US" dirty="0" smtClean="0"/>
              <a:t>And tons and tons more</a:t>
            </a:r>
          </a:p>
          <a:p>
            <a:pPr lvl="1"/>
            <a:r>
              <a:rPr lang="en-US" dirty="0" smtClean="0"/>
              <a:t>Check this list out if you want to see a more detailed listing:</a:t>
            </a:r>
          </a:p>
          <a:p>
            <a:pPr lvl="1"/>
            <a:r>
              <a:rPr lang="en-US" dirty="0">
                <a:hlinkClick r:id="rId2"/>
              </a:rPr>
              <a:t>https://</a:t>
            </a:r>
            <a:r>
              <a:rPr lang="en-US" dirty="0" smtClean="0">
                <a:hlinkClick r:id="rId2"/>
              </a:rPr>
              <a:t>en.wikipedia.org/wiki/List_of_programming_languages</a:t>
            </a:r>
            <a:endParaRPr lang="en-US" dirty="0" smtClean="0"/>
          </a:p>
        </p:txBody>
      </p:sp>
    </p:spTree>
    <p:extLst>
      <p:ext uri="{BB962C8B-B14F-4D97-AF65-F5344CB8AC3E}">
        <p14:creationId xmlns:p14="http://schemas.microsoft.com/office/powerpoint/2010/main" val="4781239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Arduino </a:t>
            </a:r>
            <a:r>
              <a:rPr lang="en-US" dirty="0" smtClean="0"/>
              <a:t>programing language</a:t>
            </a:r>
            <a:endParaRPr lang="en-US" dirty="0"/>
          </a:p>
        </p:txBody>
      </p:sp>
      <p:sp>
        <p:nvSpPr>
          <p:cNvPr id="3" name="Content Placeholder 2"/>
          <p:cNvSpPr>
            <a:spLocks noGrp="1"/>
          </p:cNvSpPr>
          <p:nvPr>
            <p:ph idx="1"/>
          </p:nvPr>
        </p:nvSpPr>
        <p:spPr/>
        <p:txBody>
          <a:bodyPr>
            <a:normAutofit lnSpcReduction="10000"/>
          </a:bodyPr>
          <a:lstStyle/>
          <a:p>
            <a:r>
              <a:rPr lang="en-US" dirty="0" smtClean="0"/>
              <a:t>Based on a new language that came out in 2001 called “Processing”.</a:t>
            </a:r>
          </a:p>
          <a:p>
            <a:endParaRPr lang="en-US" dirty="0" smtClean="0"/>
          </a:p>
          <a:p>
            <a:r>
              <a:rPr lang="en-US" dirty="0" smtClean="0"/>
              <a:t>Each program you write in other languages are referred to as a “program”, a “script” or simply as “The source code”.</a:t>
            </a:r>
          </a:p>
          <a:p>
            <a:endParaRPr lang="en-US" dirty="0" smtClean="0"/>
          </a:p>
          <a:p>
            <a:r>
              <a:rPr lang="en-US" dirty="0" smtClean="0"/>
              <a:t>In the “Processing” language it is referred to as a “Sketch”.</a:t>
            </a:r>
            <a:endParaRPr lang="en-US" dirty="0"/>
          </a:p>
        </p:txBody>
      </p:sp>
    </p:spTree>
    <p:extLst>
      <p:ext uri="{BB962C8B-B14F-4D97-AF65-F5344CB8AC3E}">
        <p14:creationId xmlns:p14="http://schemas.microsoft.com/office/powerpoint/2010/main" val="38256255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So… Writing a program… Writing a Sketch… </a:t>
            </a:r>
          </a:p>
          <a:p>
            <a:endParaRPr lang="en-US" dirty="0"/>
          </a:p>
          <a:p>
            <a:endParaRPr lang="en-US" dirty="0" smtClean="0"/>
          </a:p>
          <a:p>
            <a:r>
              <a:rPr lang="en-US" dirty="0" smtClean="0"/>
              <a:t>Same thing.</a:t>
            </a:r>
            <a:endParaRPr lang="en-US" dirty="0"/>
          </a:p>
        </p:txBody>
      </p:sp>
    </p:spTree>
    <p:extLst>
      <p:ext uri="{BB962C8B-B14F-4D97-AF65-F5344CB8AC3E}">
        <p14:creationId xmlns:p14="http://schemas.microsoft.com/office/powerpoint/2010/main" val="4895308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24" y="34344"/>
            <a:ext cx="8229600" cy="1143000"/>
          </a:xfrm>
        </p:spPr>
        <p:txBody>
          <a:bodyPr>
            <a:normAutofit fontScale="90000"/>
          </a:bodyPr>
          <a:lstStyle/>
          <a:p>
            <a:r>
              <a:rPr lang="en-US" dirty="0"/>
              <a:t>Integrated Development Environment</a:t>
            </a:r>
          </a:p>
        </p:txBody>
      </p:sp>
      <p:sp>
        <p:nvSpPr>
          <p:cNvPr id="3" name="Content Placeholder 2"/>
          <p:cNvSpPr>
            <a:spLocks noGrp="1"/>
          </p:cNvSpPr>
          <p:nvPr>
            <p:ph idx="1"/>
          </p:nvPr>
        </p:nvSpPr>
        <p:spPr>
          <a:xfrm>
            <a:off x="152400" y="1600200"/>
            <a:ext cx="5257800" cy="4525963"/>
          </a:xfrm>
        </p:spPr>
        <p:txBody>
          <a:bodyPr>
            <a:normAutofit fontScale="92500"/>
          </a:bodyPr>
          <a:lstStyle/>
          <a:p>
            <a:r>
              <a:rPr lang="en-US" dirty="0" smtClean="0"/>
              <a:t>You can write a script in notepad, WordPad or any text editor, or… You can write it directly in the </a:t>
            </a:r>
            <a:r>
              <a:rPr lang="en-US" dirty="0"/>
              <a:t>Integrated Development </a:t>
            </a:r>
            <a:r>
              <a:rPr lang="en-US" dirty="0" smtClean="0"/>
              <a:t>Environment (IDE).</a:t>
            </a:r>
          </a:p>
          <a:p>
            <a:endParaRPr lang="en-US" dirty="0" smtClean="0"/>
          </a:p>
          <a:p>
            <a:r>
              <a:rPr lang="en-US" dirty="0" smtClean="0"/>
              <a:t>At its heart the IDE is basically a text editor like notepad.</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2599" y="1219200"/>
            <a:ext cx="3521075" cy="423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15325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structure</a:t>
            </a:r>
            <a:endParaRPr lang="en-US" dirty="0"/>
          </a:p>
        </p:txBody>
      </p:sp>
      <p:sp>
        <p:nvSpPr>
          <p:cNvPr id="3" name="Content Placeholder 2"/>
          <p:cNvSpPr>
            <a:spLocks noGrp="1"/>
          </p:cNvSpPr>
          <p:nvPr>
            <p:ph idx="1"/>
          </p:nvPr>
        </p:nvSpPr>
        <p:spPr/>
        <p:txBody>
          <a:bodyPr>
            <a:normAutofit/>
          </a:bodyPr>
          <a:lstStyle/>
          <a:p>
            <a:r>
              <a:rPr lang="en-US" dirty="0" smtClean="0"/>
              <a:t>There are three “Zones” to every script.</a:t>
            </a:r>
          </a:p>
          <a:p>
            <a:r>
              <a:rPr lang="en-US" dirty="0" smtClean="0"/>
              <a:t>The base zone and two voids.</a:t>
            </a:r>
          </a:p>
          <a:p>
            <a:pPr marL="0" indent="0">
              <a:buNone/>
            </a:pPr>
            <a:endParaRPr lang="en-US" dirty="0" smtClean="0"/>
          </a:p>
          <a:p>
            <a:pPr marL="0" indent="0">
              <a:buNone/>
            </a:pPr>
            <a:r>
              <a:rPr lang="en-US" dirty="0" smtClean="0"/>
              <a:t>Each of which are simply the names of areas where different parts of the programs are contained.</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0548112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fontScale="92500" lnSpcReduction="20000"/>
          </a:bodyPr>
          <a:lstStyle/>
          <a:p>
            <a:pPr marL="0" indent="0">
              <a:buNone/>
            </a:pPr>
            <a:r>
              <a:rPr lang="en-US" dirty="0" smtClean="0"/>
              <a:t>The “Base Zone” is simply the start of the program, starting at the top.</a:t>
            </a:r>
          </a:p>
          <a:p>
            <a:pPr marL="0" indent="0">
              <a:buNone/>
            </a:pPr>
            <a:r>
              <a:rPr lang="en-US" dirty="0" smtClean="0"/>
              <a:t>It isn’t listed or declared or denoted in any way, it is just the top of the program above the Voids where you can put some programing code.</a:t>
            </a:r>
          </a:p>
          <a:p>
            <a:pPr marL="0" indent="0">
              <a:buNone/>
            </a:pPr>
            <a:endParaRPr lang="en-US" dirty="0"/>
          </a:p>
          <a:p>
            <a:pPr marL="0" indent="0">
              <a:buNone/>
            </a:pPr>
            <a:r>
              <a:rPr lang="en-US" dirty="0" smtClean="0"/>
              <a:t>Then there are the “Voids”.</a:t>
            </a:r>
          </a:p>
          <a:p>
            <a:pPr marL="0" indent="0">
              <a:buNone/>
            </a:pPr>
            <a:r>
              <a:rPr lang="en-US" dirty="0" smtClean="0"/>
              <a:t>They are two areas where the main part of the script is written.</a:t>
            </a:r>
          </a:p>
          <a:p>
            <a:pPr marL="0" indent="0">
              <a:buNone/>
            </a:pPr>
            <a:endParaRPr lang="en-US" dirty="0" smtClean="0"/>
          </a:p>
          <a:p>
            <a:pPr marL="0" indent="0">
              <a:buNone/>
            </a:pPr>
            <a:r>
              <a:rPr lang="en-US" dirty="0" smtClean="0"/>
              <a:t>They </a:t>
            </a:r>
            <a:r>
              <a:rPr lang="en-US" dirty="0"/>
              <a:t>are called: </a:t>
            </a:r>
          </a:p>
          <a:p>
            <a:pPr marL="0" indent="0">
              <a:buNone/>
            </a:pPr>
            <a:r>
              <a:rPr lang="en-US" dirty="0"/>
              <a:t>	void setup() </a:t>
            </a:r>
          </a:p>
          <a:p>
            <a:pPr marL="0" indent="0">
              <a:buNone/>
            </a:pPr>
            <a:r>
              <a:rPr lang="en-US" dirty="0"/>
              <a:t>	void loop()</a:t>
            </a:r>
          </a:p>
          <a:p>
            <a:endParaRPr lang="en-US" dirty="0"/>
          </a:p>
        </p:txBody>
      </p:sp>
    </p:spTree>
    <p:extLst>
      <p:ext uri="{BB962C8B-B14F-4D97-AF65-F5344CB8AC3E}">
        <p14:creationId xmlns:p14="http://schemas.microsoft.com/office/powerpoint/2010/main" val="1784557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Base Zone</a:t>
            </a:r>
          </a:p>
        </p:txBody>
      </p:sp>
      <p:sp>
        <p:nvSpPr>
          <p:cNvPr id="3" name="Content Placeholder 2"/>
          <p:cNvSpPr>
            <a:spLocks noGrp="1"/>
          </p:cNvSpPr>
          <p:nvPr>
            <p:ph idx="1"/>
          </p:nvPr>
        </p:nvSpPr>
        <p:spPr>
          <a:xfrm>
            <a:off x="457200" y="1600200"/>
            <a:ext cx="8229600" cy="4953000"/>
          </a:xfrm>
        </p:spPr>
        <p:txBody>
          <a:bodyPr>
            <a:normAutofit fontScale="92500" lnSpcReduction="10000"/>
          </a:bodyPr>
          <a:lstStyle/>
          <a:p>
            <a:pPr marL="0" indent="0">
              <a:buNone/>
            </a:pPr>
            <a:r>
              <a:rPr lang="en-US" dirty="0"/>
              <a:t>The Base zone is not listed or named, and you will not find much information regarding it.</a:t>
            </a:r>
          </a:p>
          <a:p>
            <a:pPr marL="0" indent="0">
              <a:buNone/>
            </a:pPr>
            <a:endParaRPr lang="en-US" dirty="0" smtClean="0"/>
          </a:p>
          <a:p>
            <a:pPr marL="0" indent="0">
              <a:buNone/>
            </a:pPr>
            <a:r>
              <a:rPr lang="en-US" dirty="0" smtClean="0"/>
              <a:t>It </a:t>
            </a:r>
            <a:r>
              <a:rPr lang="en-US" dirty="0"/>
              <a:t>tends to be ignored in most programming lessons and is treated like it is so basic and easily understood that most people should find it intuitive.</a:t>
            </a:r>
          </a:p>
          <a:p>
            <a:pPr marL="0" indent="0">
              <a:buNone/>
            </a:pPr>
            <a:endParaRPr lang="en-US" dirty="0"/>
          </a:p>
          <a:p>
            <a:pPr marL="0" indent="0">
              <a:buNone/>
            </a:pPr>
            <a:r>
              <a:rPr lang="en-US" dirty="0"/>
              <a:t>In practice it is helpful to define and explain the Base Zone </a:t>
            </a:r>
            <a:r>
              <a:rPr lang="en-US" dirty="0" smtClean="0"/>
              <a:t>so… </a:t>
            </a:r>
            <a:endParaRPr lang="en-US" dirty="0"/>
          </a:p>
          <a:p>
            <a:endParaRPr lang="en-US" dirty="0"/>
          </a:p>
        </p:txBody>
      </p:sp>
    </p:spTree>
    <p:extLst>
      <p:ext uri="{BB962C8B-B14F-4D97-AF65-F5344CB8AC3E}">
        <p14:creationId xmlns:p14="http://schemas.microsoft.com/office/powerpoint/2010/main" val="25794405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477000"/>
          </a:xfrm>
        </p:spPr>
        <p:txBody>
          <a:bodyPr>
            <a:normAutofit lnSpcReduction="10000"/>
          </a:bodyPr>
          <a:lstStyle/>
          <a:p>
            <a:r>
              <a:rPr lang="en-US" dirty="0" smtClean="0"/>
              <a:t>The Base Zone is basically the area before the main part of the program starts.</a:t>
            </a:r>
          </a:p>
          <a:p>
            <a:endParaRPr lang="en-US" dirty="0" smtClean="0"/>
          </a:p>
          <a:p>
            <a:r>
              <a:rPr lang="en-US" dirty="0" smtClean="0"/>
              <a:t>It is where you declare variables or setup names.</a:t>
            </a:r>
          </a:p>
          <a:p>
            <a:endParaRPr lang="en-US" dirty="0" smtClean="0"/>
          </a:p>
          <a:p>
            <a:r>
              <a:rPr lang="en-US" dirty="0" smtClean="0"/>
              <a:t>Another way of looking at it is… Its sort of where you let the computer know what nicknames you want to reserve and what you are going to use them for.</a:t>
            </a:r>
          </a:p>
          <a:p>
            <a:pPr lvl="1"/>
            <a:r>
              <a:rPr lang="en-US" dirty="0" smtClean="0"/>
              <a:t> Here if you are going to use a name such as “LED” This is where you </a:t>
            </a:r>
            <a:r>
              <a:rPr lang="en-US" dirty="0"/>
              <a:t>w</a:t>
            </a:r>
            <a:r>
              <a:rPr lang="en-US" dirty="0" smtClean="0"/>
              <a:t>ould reserve the use of this name.</a:t>
            </a:r>
            <a:endParaRPr lang="en-US" dirty="0"/>
          </a:p>
          <a:p>
            <a:endParaRPr lang="en-US" dirty="0" smtClean="0"/>
          </a:p>
        </p:txBody>
      </p:sp>
    </p:spTree>
    <p:extLst>
      <p:ext uri="{BB962C8B-B14F-4D97-AF65-F5344CB8AC3E}">
        <p14:creationId xmlns:p14="http://schemas.microsoft.com/office/powerpoint/2010/main" val="30616814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846</TotalTime>
  <Words>1247</Words>
  <Application>Microsoft Office PowerPoint</Application>
  <PresentationFormat>On-screen Show (4:3)</PresentationFormat>
  <Paragraphs>142</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Arduino</vt:lpstr>
      <vt:lpstr>PowerPoint Presentation</vt:lpstr>
      <vt:lpstr>The Arduino programing language</vt:lpstr>
      <vt:lpstr>PowerPoint Presentation</vt:lpstr>
      <vt:lpstr>Integrated Development Environment</vt:lpstr>
      <vt:lpstr>Program structure</vt:lpstr>
      <vt:lpstr>PowerPoint Presentation</vt:lpstr>
      <vt:lpstr>Base Zone</vt:lpstr>
      <vt:lpstr>PowerPoint Presentation</vt:lpstr>
      <vt:lpstr>For Example:</vt:lpstr>
      <vt:lpstr>Rem Statements</vt:lpstr>
      <vt:lpstr>void setup()</vt:lpstr>
      <vt:lpstr>Pinmode</vt:lpstr>
      <vt:lpstr>void loop()</vt:lpstr>
      <vt:lpstr>All scripts have to have the following as a bare minimum.</vt:lpstr>
      <vt:lpstr>One to work out as a class</vt:lpstr>
    </vt:vector>
  </TitlesOfParts>
  <Company>South Plains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IMET</dc:creator>
  <cp:lastModifiedBy>Bill T</cp:lastModifiedBy>
  <cp:revision>38</cp:revision>
  <dcterms:created xsi:type="dcterms:W3CDTF">2016-01-24T18:18:10Z</dcterms:created>
  <dcterms:modified xsi:type="dcterms:W3CDTF">2021-08-01T05:38:48Z</dcterms:modified>
</cp:coreProperties>
</file>